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426" r:id="rId2"/>
    <p:sldId id="1004" r:id="rId3"/>
    <p:sldId id="995" r:id="rId4"/>
    <p:sldId id="317" r:id="rId5"/>
    <p:sldId id="301" r:id="rId6"/>
    <p:sldId id="316" r:id="rId7"/>
    <p:sldId id="319" r:id="rId8"/>
    <p:sldId id="321" r:id="rId9"/>
    <p:sldId id="322" r:id="rId10"/>
    <p:sldId id="323" r:id="rId11"/>
    <p:sldId id="996" r:id="rId12"/>
    <p:sldId id="997" r:id="rId13"/>
    <p:sldId id="1003" r:id="rId14"/>
    <p:sldId id="439" r:id="rId15"/>
    <p:sldId id="448" r:id="rId16"/>
    <p:sldId id="450" r:id="rId17"/>
    <p:sldId id="1005" r:id="rId18"/>
    <p:sldId id="1002" r:id="rId19"/>
    <p:sldId id="1006" r:id="rId20"/>
    <p:sldId id="858" r:id="rId21"/>
    <p:sldId id="716" r:id="rId22"/>
    <p:sldId id="717" r:id="rId23"/>
    <p:sldId id="754" r:id="rId24"/>
    <p:sldId id="693" r:id="rId25"/>
    <p:sldId id="752" r:id="rId26"/>
    <p:sldId id="985" r:id="rId27"/>
    <p:sldId id="897" r:id="rId28"/>
    <p:sldId id="887" r:id="rId29"/>
    <p:sldId id="888" r:id="rId30"/>
    <p:sldId id="889" r:id="rId31"/>
    <p:sldId id="986" r:id="rId32"/>
    <p:sldId id="987" r:id="rId33"/>
    <p:sldId id="989" r:id="rId34"/>
    <p:sldId id="993" r:id="rId35"/>
    <p:sldId id="1000" r:id="rId36"/>
    <p:sldId id="994" r:id="rId37"/>
    <p:sldId id="1001" r:id="rId38"/>
    <p:sldId id="983" r:id="rId39"/>
    <p:sldId id="1008" r:id="rId40"/>
    <p:sldId id="1011" r:id="rId41"/>
    <p:sldId id="1012" r:id="rId42"/>
    <p:sldId id="1010" r:id="rId43"/>
    <p:sldId id="1013" r:id="rId44"/>
    <p:sldId id="1014" r:id="rId45"/>
    <p:sldId id="1015" r:id="rId46"/>
    <p:sldId id="1009" r:id="rId47"/>
    <p:sldId id="1016" r:id="rId48"/>
    <p:sldId id="1017" r:id="rId49"/>
    <p:sldId id="1018" r:id="rId50"/>
    <p:sldId id="990" r:id="rId5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1004"/>
            <p14:sldId id="995"/>
            <p14:sldId id="317"/>
            <p14:sldId id="301"/>
            <p14:sldId id="316"/>
            <p14:sldId id="319"/>
            <p14:sldId id="321"/>
            <p14:sldId id="322"/>
            <p14:sldId id="323"/>
            <p14:sldId id="996"/>
            <p14:sldId id="997"/>
            <p14:sldId id="1003"/>
            <p14:sldId id="439"/>
            <p14:sldId id="448"/>
            <p14:sldId id="450"/>
            <p14:sldId id="1005"/>
            <p14:sldId id="1002"/>
            <p14:sldId id="1006"/>
            <p14:sldId id="858"/>
            <p14:sldId id="716"/>
            <p14:sldId id="717"/>
            <p14:sldId id="754"/>
            <p14:sldId id="693"/>
            <p14:sldId id="752"/>
            <p14:sldId id="985"/>
            <p14:sldId id="897"/>
            <p14:sldId id="887"/>
            <p14:sldId id="888"/>
            <p14:sldId id="889"/>
            <p14:sldId id="986"/>
            <p14:sldId id="987"/>
            <p14:sldId id="989"/>
            <p14:sldId id="993"/>
            <p14:sldId id="1000"/>
            <p14:sldId id="994"/>
            <p14:sldId id="1001"/>
            <p14:sldId id="983"/>
            <p14:sldId id="1008"/>
            <p14:sldId id="1011"/>
            <p14:sldId id="1012"/>
            <p14:sldId id="1010"/>
            <p14:sldId id="1013"/>
            <p14:sldId id="1014"/>
            <p14:sldId id="1015"/>
            <p14:sldId id="1009"/>
            <p14:sldId id="1016"/>
            <p14:sldId id="1017"/>
            <p14:sldId id="1018"/>
            <p14:sldId id="990"/>
          </p14:sldIdLst>
        </p14:section>
        <p14:section name="backup" id="{38F0F3F0-7FC8-4996-885D-D15301306022}">
          <p14:sldIdLst/>
        </p14:section>
      </p14:sectionLst>
    </p:ext>
    <p:ext uri="{EFAFB233-063F-42B5-8137-9DF3F51BA10A}">
      <p15:sldGuideLst xmlns:p15="http://schemas.microsoft.com/office/powerpoint/2012/main">
        <p15:guide id="1" orient="horz" pos="2205"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5122" autoAdjust="0"/>
  </p:normalViewPr>
  <p:slideViewPr>
    <p:cSldViewPr snapToGrid="0">
      <p:cViewPr varScale="1">
        <p:scale>
          <a:sx n="150" d="100"/>
          <a:sy n="150" d="100"/>
        </p:scale>
        <p:origin x="2106" y="120"/>
      </p:cViewPr>
      <p:guideLst>
        <p:guide orient="horz" pos="2205"/>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2023/4/24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39</a:t>
            </a:fld>
            <a:endParaRPr lang="zh-TW" altLang="en-US"/>
          </a:p>
        </p:txBody>
      </p:sp>
    </p:spTree>
    <p:extLst>
      <p:ext uri="{BB962C8B-B14F-4D97-AF65-F5344CB8AC3E}">
        <p14:creationId xmlns:p14="http://schemas.microsoft.com/office/powerpoint/2010/main" val="3803185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40</a:t>
            </a:fld>
            <a:endParaRPr lang="zh-TW" altLang="en-US"/>
          </a:p>
        </p:txBody>
      </p:sp>
    </p:spTree>
    <p:extLst>
      <p:ext uri="{BB962C8B-B14F-4D97-AF65-F5344CB8AC3E}">
        <p14:creationId xmlns:p14="http://schemas.microsoft.com/office/powerpoint/2010/main" val="2684367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46</a:t>
            </a:fld>
            <a:endParaRPr lang="zh-TW" altLang="en-US"/>
          </a:p>
        </p:txBody>
      </p:sp>
    </p:spTree>
    <p:extLst>
      <p:ext uri="{BB962C8B-B14F-4D97-AF65-F5344CB8AC3E}">
        <p14:creationId xmlns:p14="http://schemas.microsoft.com/office/powerpoint/2010/main" val="391726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47</a:t>
            </a:fld>
            <a:endParaRPr lang="zh-TW" altLang="en-US"/>
          </a:p>
        </p:txBody>
      </p:sp>
    </p:spTree>
    <p:extLst>
      <p:ext uri="{BB962C8B-B14F-4D97-AF65-F5344CB8AC3E}">
        <p14:creationId xmlns:p14="http://schemas.microsoft.com/office/powerpoint/2010/main" val="2607664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48</a:t>
            </a:fld>
            <a:endParaRPr lang="zh-TW" altLang="en-US"/>
          </a:p>
        </p:txBody>
      </p:sp>
    </p:spTree>
    <p:extLst>
      <p:ext uri="{BB962C8B-B14F-4D97-AF65-F5344CB8AC3E}">
        <p14:creationId xmlns:p14="http://schemas.microsoft.com/office/powerpoint/2010/main" val="239443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20</a:t>
            </a:fld>
            <a:endParaRPr lang="zh-TW" altLang="en-US"/>
          </a:p>
        </p:txBody>
      </p:sp>
    </p:spTree>
    <p:extLst>
      <p:ext uri="{BB962C8B-B14F-4D97-AF65-F5344CB8AC3E}">
        <p14:creationId xmlns:p14="http://schemas.microsoft.com/office/powerpoint/2010/main" val="71761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26</a:t>
            </a:fld>
            <a:endParaRPr lang="zh-TW" altLang="en-US"/>
          </a:p>
        </p:txBody>
      </p:sp>
    </p:spTree>
    <p:extLst>
      <p:ext uri="{BB962C8B-B14F-4D97-AF65-F5344CB8AC3E}">
        <p14:creationId xmlns:p14="http://schemas.microsoft.com/office/powerpoint/2010/main" val="138463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28</a:t>
            </a:fld>
            <a:endParaRPr lang="zh-TW" altLang="en-US"/>
          </a:p>
        </p:txBody>
      </p:sp>
    </p:spTree>
    <p:extLst>
      <p:ext uri="{BB962C8B-B14F-4D97-AF65-F5344CB8AC3E}">
        <p14:creationId xmlns:p14="http://schemas.microsoft.com/office/powerpoint/2010/main" val="371442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29</a:t>
            </a:fld>
            <a:endParaRPr lang="zh-TW" altLang="en-US"/>
          </a:p>
        </p:txBody>
      </p:sp>
    </p:spTree>
    <p:extLst>
      <p:ext uri="{BB962C8B-B14F-4D97-AF65-F5344CB8AC3E}">
        <p14:creationId xmlns:p14="http://schemas.microsoft.com/office/powerpoint/2010/main" val="1458644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30</a:t>
            </a:fld>
            <a:endParaRPr lang="zh-TW" altLang="en-US"/>
          </a:p>
        </p:txBody>
      </p:sp>
    </p:spTree>
    <p:extLst>
      <p:ext uri="{BB962C8B-B14F-4D97-AF65-F5344CB8AC3E}">
        <p14:creationId xmlns:p14="http://schemas.microsoft.com/office/powerpoint/2010/main" val="2239744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34</a:t>
            </a:fld>
            <a:endParaRPr lang="zh-TW" altLang="en-US"/>
          </a:p>
        </p:txBody>
      </p:sp>
    </p:spTree>
    <p:extLst>
      <p:ext uri="{BB962C8B-B14F-4D97-AF65-F5344CB8AC3E}">
        <p14:creationId xmlns:p14="http://schemas.microsoft.com/office/powerpoint/2010/main" val="2081453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36</a:t>
            </a:fld>
            <a:endParaRPr lang="zh-TW" altLang="en-US"/>
          </a:p>
        </p:txBody>
      </p:sp>
    </p:spTree>
    <p:extLst>
      <p:ext uri="{BB962C8B-B14F-4D97-AF65-F5344CB8AC3E}">
        <p14:creationId xmlns:p14="http://schemas.microsoft.com/office/powerpoint/2010/main" val="4222503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37</a:t>
            </a:fld>
            <a:endParaRPr lang="zh-TW" altLang="en-US"/>
          </a:p>
        </p:txBody>
      </p:sp>
    </p:spTree>
    <p:extLst>
      <p:ext uri="{BB962C8B-B14F-4D97-AF65-F5344CB8AC3E}">
        <p14:creationId xmlns:p14="http://schemas.microsoft.com/office/powerpoint/2010/main" val="8100770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jpeg"/><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1.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sz="3000" dirty="0">
                <a:solidFill>
                  <a:srgbClr val="000000"/>
                </a:solidFill>
                <a:latin typeface="+mn-lt"/>
              </a:rPr>
              <a:t>Post-HF methods:</a:t>
            </a:r>
            <a:br>
              <a:rPr lang="en-US" sz="3000" dirty="0">
                <a:solidFill>
                  <a:srgbClr val="000000"/>
                </a:solidFill>
                <a:latin typeface="+mn-lt"/>
              </a:rPr>
            </a:br>
            <a:r>
              <a:rPr lang="en-US" sz="3000" dirty="0">
                <a:solidFill>
                  <a:srgbClr val="000000"/>
                </a:solidFill>
                <a:latin typeface="+mn-lt"/>
              </a:rPr>
              <a:t>Perturbation Theory,</a:t>
            </a:r>
            <a:br>
              <a:rPr lang="en-US" sz="3000" dirty="0">
                <a:solidFill>
                  <a:srgbClr val="000000"/>
                </a:solidFill>
                <a:latin typeface="+mn-lt"/>
              </a:rPr>
            </a:br>
            <a:r>
              <a:rPr lang="en-US" sz="3000" dirty="0">
                <a:solidFill>
                  <a:srgbClr val="000000"/>
                </a:solidFill>
                <a:latin typeface="+mn-lt"/>
              </a:rPr>
              <a:t>Coupled-clusters,</a:t>
            </a:r>
            <a:br>
              <a:rPr lang="en-US" sz="3000" dirty="0">
                <a:solidFill>
                  <a:srgbClr val="000000"/>
                </a:solidFill>
                <a:latin typeface="+mn-lt"/>
              </a:rPr>
            </a:br>
            <a:r>
              <a:rPr lang="en-US" sz="3000" dirty="0">
                <a:solidFill>
                  <a:srgbClr val="000000"/>
                </a:solidFill>
                <a:latin typeface="+mn-lt"/>
              </a:rPr>
              <a:t>Complete active space,</a:t>
            </a:r>
            <a:br>
              <a:rPr lang="en-US" sz="3000" dirty="0">
                <a:solidFill>
                  <a:srgbClr val="000000"/>
                </a:solidFill>
                <a:latin typeface="+mn-lt"/>
              </a:rPr>
            </a:br>
            <a:r>
              <a:rPr lang="en-US" sz="3000">
                <a:solidFill>
                  <a:srgbClr val="000000"/>
                </a:solidFill>
                <a:latin typeface="+mn-lt"/>
              </a:rPr>
              <a:t>Zeeman splitting (EPR)</a:t>
            </a:r>
            <a:br>
              <a:rPr lang="en-US" sz="3000" dirty="0">
                <a:solidFill>
                  <a:srgbClr val="000000"/>
                </a:solidFill>
                <a:latin typeface="+mn-lt"/>
              </a:rPr>
            </a:br>
            <a:endParaRPr lang="en-US" sz="3000" dirty="0">
              <a:solidFill>
                <a:srgbClr val="000000"/>
              </a:solidFill>
              <a:latin typeface="+mn-lt"/>
            </a:endParaRP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Nitrogenase</a:t>
            </a:r>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pic>
        <p:nvPicPr>
          <p:cNvPr id="24578" name="Picture 2" descr="Nitrogenase FeMoco investigated by spatially resolved anomalous dispersion  refinement | Nature Communications">
            <a:extLst>
              <a:ext uri="{FF2B5EF4-FFF2-40B4-BE49-F238E27FC236}">
                <a16:creationId xmlns:a16="http://schemas.microsoft.com/office/drawing/2014/main" id="{95B091F4-0F93-3F2A-205A-0C4881EF6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372"/>
          <a:stretch/>
        </p:blipFill>
        <p:spPr bwMode="auto">
          <a:xfrm>
            <a:off x="4131792" y="1479452"/>
            <a:ext cx="3985266" cy="4419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B6C876-53F0-4EFC-2F53-B3C0C7990277}"/>
              </a:ext>
            </a:extLst>
          </p:cNvPr>
          <p:cNvSpPr txBox="1"/>
          <p:nvPr/>
        </p:nvSpPr>
        <p:spPr>
          <a:xfrm>
            <a:off x="0" y="6590061"/>
            <a:ext cx="2093742" cy="262829"/>
          </a:xfrm>
          <a:prstGeom prst="rect">
            <a:avLst/>
          </a:prstGeom>
          <a:noFill/>
        </p:spPr>
        <p:txBody>
          <a:bodyPr wrap="square">
            <a:spAutoFit/>
          </a:bodyPr>
          <a:lstStyle/>
          <a:p>
            <a:pPr algn="l"/>
            <a:r>
              <a:rPr lang="en-US" sz="1108" i="1" dirty="0">
                <a:latin typeface="Arial" panose="020B0604020202020204" pitchFamily="34" charset="0"/>
                <a:cs typeface="Arial" panose="020B0604020202020204" pitchFamily="34" charset="0"/>
              </a:rPr>
              <a:t>Science</a:t>
            </a:r>
            <a:r>
              <a:rPr lang="en-US" sz="1108" dirty="0">
                <a:latin typeface="Arial" panose="020B0604020202020204" pitchFamily="34" charset="0"/>
                <a:cs typeface="Arial" panose="020B0604020202020204" pitchFamily="34" charset="0"/>
              </a:rPr>
              <a:t> </a:t>
            </a:r>
            <a:r>
              <a:rPr lang="en-US" sz="1108" b="1" dirty="0">
                <a:latin typeface="Arial" panose="020B0604020202020204" pitchFamily="34" charset="0"/>
                <a:cs typeface="Arial" panose="020B0604020202020204" pitchFamily="34" charset="0"/>
              </a:rPr>
              <a:t>2011</a:t>
            </a:r>
            <a:r>
              <a:rPr lang="en-US" sz="1108" dirty="0">
                <a:latin typeface="Arial" panose="020B0604020202020204" pitchFamily="34" charset="0"/>
                <a:cs typeface="Arial" panose="020B0604020202020204" pitchFamily="34" charset="0"/>
              </a:rPr>
              <a:t>, </a:t>
            </a:r>
            <a:r>
              <a:rPr lang="en-US" sz="1108" i="1" dirty="0">
                <a:latin typeface="Arial" panose="020B0604020202020204" pitchFamily="34" charset="0"/>
                <a:cs typeface="Arial" panose="020B0604020202020204" pitchFamily="34" charset="0"/>
              </a:rPr>
              <a:t>334</a:t>
            </a:r>
            <a:r>
              <a:rPr lang="en-US" sz="1108" dirty="0">
                <a:latin typeface="Arial" panose="020B0604020202020204" pitchFamily="34" charset="0"/>
                <a:cs typeface="Arial" panose="020B0604020202020204" pitchFamily="34" charset="0"/>
              </a:rPr>
              <a:t>, 974</a:t>
            </a:r>
          </a:p>
        </p:txBody>
      </p:sp>
      <p:sp>
        <p:nvSpPr>
          <p:cNvPr id="9" name="Oval 8">
            <a:extLst>
              <a:ext uri="{FF2B5EF4-FFF2-40B4-BE49-F238E27FC236}">
                <a16:creationId xmlns:a16="http://schemas.microsoft.com/office/drawing/2014/main" id="{2631C60E-42DC-EE4D-40DC-0432F030EDC9}"/>
              </a:ext>
            </a:extLst>
          </p:cNvPr>
          <p:cNvSpPr/>
          <p:nvPr/>
        </p:nvSpPr>
        <p:spPr>
          <a:xfrm>
            <a:off x="6292948" y="3227363"/>
            <a:ext cx="463219" cy="4618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cxnSp>
        <p:nvCxnSpPr>
          <p:cNvPr id="7" name="Straight Connector 6">
            <a:extLst>
              <a:ext uri="{FF2B5EF4-FFF2-40B4-BE49-F238E27FC236}">
                <a16:creationId xmlns:a16="http://schemas.microsoft.com/office/drawing/2014/main" id="{4B96268F-D141-A2E7-D688-4B799FE2F6B2}"/>
              </a:ext>
            </a:extLst>
          </p:cNvPr>
          <p:cNvCxnSpPr>
            <a:cxnSpLocks/>
          </p:cNvCxnSpPr>
          <p:nvPr/>
        </p:nvCxnSpPr>
        <p:spPr>
          <a:xfrm flipH="1" flipV="1">
            <a:off x="4131792" y="2955388"/>
            <a:ext cx="2146316" cy="25836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5D1F421-D6B6-AACF-5D03-4B1D770619FD}"/>
              </a:ext>
            </a:extLst>
          </p:cNvPr>
          <p:cNvCxnSpPr>
            <a:cxnSpLocks/>
          </p:cNvCxnSpPr>
          <p:nvPr/>
        </p:nvCxnSpPr>
        <p:spPr>
          <a:xfrm flipH="1">
            <a:off x="4304714" y="3697911"/>
            <a:ext cx="1973394" cy="55359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1C763E1-E6E0-73AC-E377-D30252A61C75}"/>
              </a:ext>
            </a:extLst>
          </p:cNvPr>
          <p:cNvSpPr txBox="1"/>
          <p:nvPr/>
        </p:nvSpPr>
        <p:spPr>
          <a:xfrm>
            <a:off x="3213954" y="3287847"/>
            <a:ext cx="606256" cy="348109"/>
          </a:xfrm>
          <a:prstGeom prst="rect">
            <a:avLst/>
          </a:prstGeom>
          <a:noFill/>
        </p:spPr>
        <p:txBody>
          <a:bodyPr wrap="none" rtlCol="0">
            <a:spAutoFit/>
          </a:bodyPr>
          <a:lstStyle/>
          <a:p>
            <a:r>
              <a:rPr lang="en-US" sz="1662" dirty="0"/>
              <a:t>“C</a:t>
            </a:r>
            <a:r>
              <a:rPr lang="en-US" sz="1662" baseline="30000" dirty="0"/>
              <a:t>4-</a:t>
            </a:r>
            <a:r>
              <a:rPr lang="en-US" sz="1662" dirty="0"/>
              <a:t>”</a:t>
            </a:r>
          </a:p>
        </p:txBody>
      </p:sp>
    </p:spTree>
    <p:extLst>
      <p:ext uri="{BB962C8B-B14F-4D97-AF65-F5344CB8AC3E}">
        <p14:creationId xmlns:p14="http://schemas.microsoft.com/office/powerpoint/2010/main" val="3855137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667255-1826-439A-9D3A-64C55CBA8C47}"/>
              </a:ext>
            </a:extLst>
          </p:cNvPr>
          <p:cNvSpPr>
            <a:spLocks noGrp="1"/>
          </p:cNvSpPr>
          <p:nvPr>
            <p:ph type="title"/>
          </p:nvPr>
        </p:nvSpPr>
        <p:spPr/>
        <p:txBody>
          <a:bodyPr/>
          <a:lstStyle/>
          <a:p>
            <a:r>
              <a:rPr lang="en-US" dirty="0"/>
              <a:t>Model complex</a:t>
            </a:r>
          </a:p>
        </p:txBody>
      </p:sp>
      <p:sp>
        <p:nvSpPr>
          <p:cNvPr id="4" name="投影片編號版面配置區 3">
            <a:extLst>
              <a:ext uri="{FF2B5EF4-FFF2-40B4-BE49-F238E27FC236}">
                <a16:creationId xmlns:a16="http://schemas.microsoft.com/office/drawing/2014/main" id="{46048773-F777-4F44-BD0A-5B1DC8B3F6E7}"/>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pic>
        <p:nvPicPr>
          <p:cNvPr id="2050" name="Picture 2" descr="Figure 1">
            <a:extLst>
              <a:ext uri="{FF2B5EF4-FFF2-40B4-BE49-F238E27FC236}">
                <a16:creationId xmlns:a16="http://schemas.microsoft.com/office/drawing/2014/main" id="{030402B8-9ECF-4E37-8DEE-ABCA268F8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79893"/>
            <a:ext cx="2796240" cy="21475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 1">
            <a:extLst>
              <a:ext uri="{FF2B5EF4-FFF2-40B4-BE49-F238E27FC236}">
                <a16:creationId xmlns:a16="http://schemas.microsoft.com/office/drawing/2014/main" id="{6EA3B7DA-16A1-462C-B3F3-2B79F24C1E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210"/>
          <a:stretch/>
        </p:blipFill>
        <p:spPr bwMode="auto">
          <a:xfrm>
            <a:off x="3253440" y="878205"/>
            <a:ext cx="2121025" cy="21492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D6E0DA85-9B0C-45C1-9B01-2C6A62A5484B}"/>
              </a:ext>
            </a:extLst>
          </p:cNvPr>
          <p:cNvSpPr txBox="1"/>
          <p:nvPr/>
        </p:nvSpPr>
        <p:spPr>
          <a:xfrm>
            <a:off x="0" y="6268750"/>
            <a:ext cx="7055709" cy="584775"/>
          </a:xfrm>
          <a:prstGeom prst="rect">
            <a:avLst/>
          </a:prstGeom>
          <a:noFill/>
        </p:spPr>
        <p:txBody>
          <a:bodyPr wrap="square">
            <a:spAutoFit/>
          </a:bodyPr>
          <a:lstStyle/>
          <a:p>
            <a:r>
              <a:rPr lang="en-US" sz="800" dirty="0">
                <a:effectLst/>
              </a:rPr>
              <a:t>(1) Schrock, R. R. Catalytic Reduction of Dinitrogen to Ammonia at a Single Molybdenum Center. </a:t>
            </a:r>
            <a:r>
              <a:rPr lang="en-US" sz="800" i="1" dirty="0">
                <a:effectLst/>
              </a:rPr>
              <a:t>Acc. Chem. Res.</a:t>
            </a:r>
            <a:r>
              <a:rPr lang="en-US" sz="800" dirty="0">
                <a:effectLst/>
              </a:rPr>
              <a:t> </a:t>
            </a:r>
            <a:r>
              <a:rPr lang="en-US" sz="800" b="1" dirty="0">
                <a:effectLst/>
              </a:rPr>
              <a:t>2005</a:t>
            </a:r>
            <a:r>
              <a:rPr lang="en-US" sz="800" dirty="0">
                <a:effectLst/>
              </a:rPr>
              <a:t>, </a:t>
            </a:r>
            <a:r>
              <a:rPr lang="en-US" sz="800" i="1" dirty="0">
                <a:effectLst/>
              </a:rPr>
              <a:t>38</a:t>
            </a:r>
            <a:r>
              <a:rPr lang="en-US" sz="800" dirty="0">
                <a:effectLst/>
              </a:rPr>
              <a:t> (12), 955–962. </a:t>
            </a:r>
          </a:p>
          <a:p>
            <a:r>
              <a:rPr lang="en-US" sz="800" dirty="0">
                <a:effectLst/>
              </a:rPr>
              <a:t>(2) </a:t>
            </a:r>
            <a:r>
              <a:rPr lang="en-US" sz="800" dirty="0" err="1">
                <a:effectLst/>
              </a:rPr>
              <a:t>Yandulov</a:t>
            </a:r>
            <a:r>
              <a:rPr lang="en-US" sz="800" dirty="0">
                <a:effectLst/>
              </a:rPr>
              <a:t>, D. V.; Schrock, R. R. Catalytic Reduction of Dinitrogen to Ammonia at a Single Molybdenum Center. </a:t>
            </a:r>
            <a:r>
              <a:rPr lang="en-US" sz="800" i="1" dirty="0">
                <a:effectLst/>
              </a:rPr>
              <a:t>Science</a:t>
            </a:r>
            <a:r>
              <a:rPr lang="en-US" sz="800" dirty="0">
                <a:effectLst/>
              </a:rPr>
              <a:t> </a:t>
            </a:r>
            <a:r>
              <a:rPr lang="en-US" sz="800" b="1" dirty="0">
                <a:effectLst/>
              </a:rPr>
              <a:t>2003</a:t>
            </a:r>
            <a:r>
              <a:rPr lang="en-US" sz="800" dirty="0">
                <a:effectLst/>
              </a:rPr>
              <a:t>, </a:t>
            </a:r>
            <a:r>
              <a:rPr lang="en-US" sz="800" i="1" dirty="0">
                <a:effectLst/>
              </a:rPr>
              <a:t>301</a:t>
            </a:r>
            <a:r>
              <a:rPr lang="en-US" sz="800" dirty="0">
                <a:effectLst/>
              </a:rPr>
              <a:t> (5629), 76–78. (3) McNaughton, R. L.; </a:t>
            </a:r>
            <a:r>
              <a:rPr lang="en-US" sz="800" dirty="0" err="1">
                <a:effectLst/>
              </a:rPr>
              <a:t>Roemelt</a:t>
            </a:r>
            <a:r>
              <a:rPr lang="en-US" sz="800" dirty="0">
                <a:effectLst/>
              </a:rPr>
              <a:t>, M.; Chin, J. M.; Schrock, R. R.; Neese, F.; Hoffman, B. M. Experimental and Theoretical EPR Study of Jahn−Teller-Active [HIPTN3N]</a:t>
            </a:r>
            <a:r>
              <a:rPr lang="en-US" sz="800" dirty="0" err="1">
                <a:effectLst/>
              </a:rPr>
              <a:t>MoL</a:t>
            </a:r>
            <a:r>
              <a:rPr lang="en-US" sz="800" dirty="0">
                <a:effectLst/>
              </a:rPr>
              <a:t> Complexes (L = N2, CO, NH3). </a:t>
            </a:r>
            <a:r>
              <a:rPr lang="en-US" sz="800" i="1" dirty="0">
                <a:effectLst/>
              </a:rPr>
              <a:t>J. Am. Chem. Soc.</a:t>
            </a:r>
            <a:r>
              <a:rPr lang="en-US" sz="800" dirty="0">
                <a:effectLst/>
              </a:rPr>
              <a:t> </a:t>
            </a:r>
            <a:r>
              <a:rPr lang="en-US" sz="800" b="1" dirty="0">
                <a:effectLst/>
              </a:rPr>
              <a:t>2010</a:t>
            </a:r>
            <a:r>
              <a:rPr lang="en-US" sz="800" dirty="0">
                <a:effectLst/>
              </a:rPr>
              <a:t>, </a:t>
            </a:r>
            <a:r>
              <a:rPr lang="en-US" sz="800" i="1" dirty="0">
                <a:effectLst/>
              </a:rPr>
              <a:t>132</a:t>
            </a:r>
            <a:r>
              <a:rPr lang="en-US" sz="800" dirty="0">
                <a:effectLst/>
              </a:rPr>
              <a:t> (25), 8645–8656. </a:t>
            </a:r>
          </a:p>
        </p:txBody>
      </p:sp>
      <p:pic>
        <p:nvPicPr>
          <p:cNvPr id="2054" name="Picture 6" descr="Figure 1">
            <a:extLst>
              <a:ext uri="{FF2B5EF4-FFF2-40B4-BE49-F238E27FC236}">
                <a16:creationId xmlns:a16="http://schemas.microsoft.com/office/drawing/2014/main" id="{21A86C6E-09D7-407F-AEDA-CC8FC3FFF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093" y="878205"/>
            <a:ext cx="3057707" cy="28803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A425E48-5738-4591-B20E-F9C2C1FB6A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3952" y="4031011"/>
            <a:ext cx="3699728" cy="17381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1875654-C6B3-49A7-AB1A-DB25A49FA9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1743"/>
          <a:stretch/>
        </p:blipFill>
        <p:spPr bwMode="auto">
          <a:xfrm>
            <a:off x="457200" y="3621051"/>
            <a:ext cx="3003792" cy="262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26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D32E78-4F74-40A4-8CC2-97A4E029A35C}"/>
              </a:ext>
            </a:extLst>
          </p:cNvPr>
          <p:cNvSpPr>
            <a:spLocks noGrp="1"/>
          </p:cNvSpPr>
          <p:nvPr>
            <p:ph type="title"/>
          </p:nvPr>
        </p:nvSpPr>
        <p:spPr/>
        <p:txBody>
          <a:bodyPr/>
          <a:lstStyle/>
          <a:p>
            <a:r>
              <a:rPr lang="en-US" dirty="0"/>
              <a:t>Zeeman splitting</a:t>
            </a:r>
          </a:p>
        </p:txBody>
      </p:sp>
      <p:sp>
        <p:nvSpPr>
          <p:cNvPr id="4" name="投影片編號版面配置區 3">
            <a:extLst>
              <a:ext uri="{FF2B5EF4-FFF2-40B4-BE49-F238E27FC236}">
                <a16:creationId xmlns:a16="http://schemas.microsoft.com/office/drawing/2014/main" id="{E64A701A-AB84-4651-9B91-A2A880377872}"/>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pic>
        <p:nvPicPr>
          <p:cNvPr id="3076" name="Picture 4" descr="1: Zeeman-splitting for a spin-1 /2 particle with microwave absorption and EPR signal in 1 st derivative.  ">
            <a:extLst>
              <a:ext uri="{FF2B5EF4-FFF2-40B4-BE49-F238E27FC236}">
                <a16:creationId xmlns:a16="http://schemas.microsoft.com/office/drawing/2014/main" id="{5B7D3E46-FB99-444E-A014-272369BC6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90" y="2101576"/>
            <a:ext cx="3888767" cy="352751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AD7605A6-42D2-4846-B8A3-A6EB7C0AB233}"/>
              </a:ext>
            </a:extLst>
          </p:cNvPr>
          <p:cNvPicPr>
            <a:picLocks noChangeAspect="1"/>
          </p:cNvPicPr>
          <p:nvPr/>
        </p:nvPicPr>
        <p:blipFill>
          <a:blip r:embed="rId3"/>
          <a:stretch>
            <a:fillRect/>
          </a:stretch>
        </p:blipFill>
        <p:spPr>
          <a:xfrm>
            <a:off x="4798035" y="2999168"/>
            <a:ext cx="3072384" cy="512064"/>
          </a:xfrm>
          <a:prstGeom prst="rect">
            <a:avLst/>
          </a:prstGeom>
        </p:spPr>
      </p:pic>
      <p:pic>
        <p:nvPicPr>
          <p:cNvPr id="6" name="圖片 5">
            <a:extLst>
              <a:ext uri="{FF2B5EF4-FFF2-40B4-BE49-F238E27FC236}">
                <a16:creationId xmlns:a16="http://schemas.microsoft.com/office/drawing/2014/main" id="{72EDC2A2-E39B-4F95-9ABF-D1BAC0DE01F3}"/>
              </a:ext>
            </a:extLst>
          </p:cNvPr>
          <p:cNvPicPr>
            <a:picLocks noChangeAspect="1"/>
          </p:cNvPicPr>
          <p:nvPr/>
        </p:nvPicPr>
        <p:blipFill>
          <a:blip r:embed="rId4"/>
          <a:stretch>
            <a:fillRect/>
          </a:stretch>
        </p:blipFill>
        <p:spPr>
          <a:xfrm>
            <a:off x="4798035" y="2101576"/>
            <a:ext cx="3888765" cy="517594"/>
          </a:xfrm>
          <a:prstGeom prst="rect">
            <a:avLst/>
          </a:prstGeom>
        </p:spPr>
      </p:pic>
      <p:sp>
        <p:nvSpPr>
          <p:cNvPr id="9" name="TextBox 9">
            <a:extLst>
              <a:ext uri="{FF2B5EF4-FFF2-40B4-BE49-F238E27FC236}">
                <a16:creationId xmlns:a16="http://schemas.microsoft.com/office/drawing/2014/main" id="{AE5FAA52-C9C3-448B-81C6-6F4C665E08E8}"/>
              </a:ext>
            </a:extLst>
          </p:cNvPr>
          <p:cNvSpPr txBox="1"/>
          <p:nvPr/>
        </p:nvSpPr>
        <p:spPr>
          <a:xfrm>
            <a:off x="390544" y="777196"/>
            <a:ext cx="8296256" cy="830997"/>
          </a:xfrm>
          <a:prstGeom prst="rect">
            <a:avLst/>
          </a:prstGeom>
          <a:noFill/>
        </p:spPr>
        <p:txBody>
          <a:bodyPr wrap="square" rtlCol="0">
            <a:spAutoFit/>
          </a:bodyPr>
          <a:lstStyle/>
          <a:p>
            <a:pPr algn="just"/>
            <a:r>
              <a:rPr lang="en-US" sz="2400" dirty="0"/>
              <a:t>Spinning charges (e.g. electron precession) generate local magnetic field, which interacts with external magnetic field.  </a:t>
            </a:r>
          </a:p>
        </p:txBody>
      </p:sp>
    </p:spTree>
    <p:extLst>
      <p:ext uri="{BB962C8B-B14F-4D97-AF65-F5344CB8AC3E}">
        <p14:creationId xmlns:p14="http://schemas.microsoft.com/office/powerpoint/2010/main" val="455049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10075-292C-4ACF-8D44-6ECB3BC78541}"/>
              </a:ext>
            </a:extLst>
          </p:cNvPr>
          <p:cNvSpPr>
            <a:spLocks noGrp="1"/>
          </p:cNvSpPr>
          <p:nvPr>
            <p:ph type="title"/>
          </p:nvPr>
        </p:nvSpPr>
        <p:spPr/>
        <p:txBody>
          <a:bodyPr/>
          <a:lstStyle/>
          <a:p>
            <a:r>
              <a:rPr lang="en-US" altLang="zh-TW" dirty="0"/>
              <a:t>Interactive</a:t>
            </a:r>
            <a:endParaRPr lang="en-US" dirty="0"/>
          </a:p>
        </p:txBody>
      </p:sp>
      <p:sp>
        <p:nvSpPr>
          <p:cNvPr id="4" name="投影片編號版面配置區 3">
            <a:extLst>
              <a:ext uri="{FF2B5EF4-FFF2-40B4-BE49-F238E27FC236}">
                <a16:creationId xmlns:a16="http://schemas.microsoft.com/office/drawing/2014/main" id="{15AE0CE8-9C34-41B8-B121-49BBFB9B7CF8}"/>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5" name="圖片 4">
            <a:extLst>
              <a:ext uri="{FF2B5EF4-FFF2-40B4-BE49-F238E27FC236}">
                <a16:creationId xmlns:a16="http://schemas.microsoft.com/office/drawing/2014/main" id="{643A0E7F-4D6F-4A39-9E7B-7316C4F28A16}"/>
              </a:ext>
            </a:extLst>
          </p:cNvPr>
          <p:cNvPicPr>
            <a:picLocks noChangeAspect="1"/>
          </p:cNvPicPr>
          <p:nvPr/>
        </p:nvPicPr>
        <p:blipFill>
          <a:blip r:embed="rId2"/>
          <a:stretch>
            <a:fillRect/>
          </a:stretch>
        </p:blipFill>
        <p:spPr>
          <a:xfrm>
            <a:off x="457201" y="879894"/>
            <a:ext cx="8229600" cy="3044320"/>
          </a:xfrm>
          <a:prstGeom prst="rect">
            <a:avLst/>
          </a:prstGeom>
        </p:spPr>
      </p:pic>
      <p:cxnSp>
        <p:nvCxnSpPr>
          <p:cNvPr id="6" name="直線接點 5">
            <a:extLst>
              <a:ext uri="{FF2B5EF4-FFF2-40B4-BE49-F238E27FC236}">
                <a16:creationId xmlns:a16="http://schemas.microsoft.com/office/drawing/2014/main" id="{778F66C4-0E6C-403F-AFE8-383BBFDA570E}"/>
              </a:ext>
            </a:extLst>
          </p:cNvPr>
          <p:cNvCxnSpPr>
            <a:cxnSpLocks/>
          </p:cNvCxnSpPr>
          <p:nvPr/>
        </p:nvCxnSpPr>
        <p:spPr>
          <a:xfrm>
            <a:off x="6618083" y="3060071"/>
            <a:ext cx="1982709"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8" name="直線接點 7">
            <a:extLst>
              <a:ext uri="{FF2B5EF4-FFF2-40B4-BE49-F238E27FC236}">
                <a16:creationId xmlns:a16="http://schemas.microsoft.com/office/drawing/2014/main" id="{BCC5F657-A8F5-4B32-8439-AC2C3A0F7F40}"/>
              </a:ext>
            </a:extLst>
          </p:cNvPr>
          <p:cNvCxnSpPr>
            <a:cxnSpLocks/>
          </p:cNvCxnSpPr>
          <p:nvPr/>
        </p:nvCxnSpPr>
        <p:spPr>
          <a:xfrm>
            <a:off x="550752" y="3429000"/>
            <a:ext cx="544717"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383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1A4693-5C77-479F-BECF-D625C8AE6325}"/>
              </a:ext>
            </a:extLst>
          </p:cNvPr>
          <p:cNvSpPr>
            <a:spLocks noGrp="1"/>
          </p:cNvSpPr>
          <p:nvPr>
            <p:ph type="title"/>
          </p:nvPr>
        </p:nvSpPr>
        <p:spPr/>
        <p:txBody>
          <a:bodyPr/>
          <a:lstStyle/>
          <a:p>
            <a:r>
              <a:rPr lang="en-US" dirty="0"/>
              <a:t>Molecular visualizers</a:t>
            </a:r>
          </a:p>
        </p:txBody>
      </p:sp>
      <p:sp>
        <p:nvSpPr>
          <p:cNvPr id="3" name="內容版面配置區 2">
            <a:extLst>
              <a:ext uri="{FF2B5EF4-FFF2-40B4-BE49-F238E27FC236}">
                <a16:creationId xmlns:a16="http://schemas.microsoft.com/office/drawing/2014/main" id="{DA8FF607-44C8-4223-B17C-37AFD2EF5BFD}"/>
              </a:ext>
            </a:extLst>
          </p:cNvPr>
          <p:cNvSpPr>
            <a:spLocks noGrp="1"/>
          </p:cNvSpPr>
          <p:nvPr>
            <p:ph idx="1"/>
          </p:nvPr>
        </p:nvSpPr>
        <p:spPr/>
        <p:txBody>
          <a:bodyPr/>
          <a:lstStyle/>
          <a:p>
            <a:pPr marL="0" indent="0">
              <a:buNone/>
            </a:pPr>
            <a:r>
              <a:rPr lang="en-US" altLang="zh-TW" dirty="0"/>
              <a:t>Molecular visualizers: Graphic user interfaces that allow you to visualize molecules by their coordinates </a:t>
            </a:r>
          </a:p>
          <a:p>
            <a:pPr>
              <a:buFont typeface="Arial" panose="020B0604020202020204" pitchFamily="34" charset="0"/>
              <a:buChar char="•"/>
            </a:pPr>
            <a:r>
              <a:rPr lang="en-US" dirty="0"/>
              <a:t>Avogadro</a:t>
            </a:r>
          </a:p>
          <a:p>
            <a:pPr>
              <a:buFont typeface="Arial" panose="020B0604020202020204" pitchFamily="34" charset="0"/>
              <a:buChar char="•"/>
            </a:pPr>
            <a:r>
              <a:rPr lang="en-US" dirty="0" err="1"/>
              <a:t>Jmol</a:t>
            </a:r>
            <a:endParaRPr lang="en-US" dirty="0"/>
          </a:p>
          <a:p>
            <a:pPr>
              <a:buFont typeface="Arial" panose="020B0604020202020204" pitchFamily="34" charset="0"/>
              <a:buChar char="•"/>
            </a:pPr>
            <a:r>
              <a:rPr lang="en-US" dirty="0"/>
              <a:t>Mercury</a:t>
            </a:r>
          </a:p>
          <a:p>
            <a:pPr>
              <a:buFont typeface="Arial" panose="020B0604020202020204" pitchFamily="34" charset="0"/>
              <a:buChar char="•"/>
            </a:pPr>
            <a:r>
              <a:rPr lang="en-US" dirty="0" err="1"/>
              <a:t>PyMOL</a:t>
            </a:r>
            <a:endParaRPr lang="en-US" dirty="0"/>
          </a:p>
          <a:p>
            <a:pPr>
              <a:buFont typeface="Arial" panose="020B0604020202020204" pitchFamily="34" charset="0"/>
              <a:buChar char="•"/>
            </a:pPr>
            <a:r>
              <a:rPr lang="en-US" dirty="0"/>
              <a:t>UCSF Chimera</a:t>
            </a:r>
          </a:p>
          <a:p>
            <a:pPr>
              <a:buFont typeface="Arial" panose="020B0604020202020204" pitchFamily="34" charset="0"/>
              <a:buChar char="•"/>
            </a:pPr>
            <a:r>
              <a:rPr lang="en-US" dirty="0"/>
              <a:t>Vesta</a:t>
            </a:r>
          </a:p>
          <a:p>
            <a:pPr>
              <a:buFont typeface="Arial" panose="020B0604020202020204" pitchFamily="34" charset="0"/>
              <a:buChar char="•"/>
            </a:pPr>
            <a:r>
              <a:rPr lang="en-US" dirty="0"/>
              <a:t>VMD</a:t>
            </a:r>
          </a:p>
        </p:txBody>
      </p:sp>
      <p:sp>
        <p:nvSpPr>
          <p:cNvPr id="4" name="投影片編號版面配置區 3">
            <a:extLst>
              <a:ext uri="{FF2B5EF4-FFF2-40B4-BE49-F238E27FC236}">
                <a16:creationId xmlns:a16="http://schemas.microsoft.com/office/drawing/2014/main" id="{0CC28B78-2969-437B-96F6-21C0EA2DD7F4}"/>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spTree>
    <p:extLst>
      <p:ext uri="{BB962C8B-B14F-4D97-AF65-F5344CB8AC3E}">
        <p14:creationId xmlns:p14="http://schemas.microsoft.com/office/powerpoint/2010/main" val="1567031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BC1AF-2983-4364-823B-C542177805C8}"/>
              </a:ext>
            </a:extLst>
          </p:cNvPr>
          <p:cNvSpPr>
            <a:spLocks noGrp="1"/>
          </p:cNvSpPr>
          <p:nvPr>
            <p:ph type="title"/>
          </p:nvPr>
        </p:nvSpPr>
        <p:spPr/>
        <p:txBody>
          <a:bodyPr/>
          <a:lstStyle/>
          <a:p>
            <a:r>
              <a:rPr lang="en-US" dirty="0"/>
              <a:t>Avogadro</a:t>
            </a:r>
          </a:p>
        </p:txBody>
      </p:sp>
      <p:sp>
        <p:nvSpPr>
          <p:cNvPr id="3" name="內容版面配置區 2">
            <a:extLst>
              <a:ext uri="{FF2B5EF4-FFF2-40B4-BE49-F238E27FC236}">
                <a16:creationId xmlns:a16="http://schemas.microsoft.com/office/drawing/2014/main" id="{57736112-91D3-4C3F-8E87-43C574907A68}"/>
              </a:ext>
            </a:extLst>
          </p:cNvPr>
          <p:cNvSpPr>
            <a:spLocks noGrp="1"/>
          </p:cNvSpPr>
          <p:nvPr>
            <p:ph idx="1"/>
          </p:nvPr>
        </p:nvSpPr>
        <p:spPr/>
        <p:txBody>
          <a:bodyPr/>
          <a:lstStyle/>
          <a:p>
            <a:r>
              <a:rPr lang="en-US" dirty="0"/>
              <a:t>Avogadro is a molecular</a:t>
            </a:r>
            <a:r>
              <a:rPr lang="zh-TW" altLang="en-US" dirty="0"/>
              <a:t> </a:t>
            </a:r>
            <a:r>
              <a:rPr lang="en-US" altLang="zh-TW" dirty="0"/>
              <a:t>editor and visualizer with limited support for force field optimization. It is written as a GUI for the backend </a:t>
            </a:r>
            <a:r>
              <a:rPr lang="en-US" altLang="zh-TW" dirty="0" err="1"/>
              <a:t>openbabel</a:t>
            </a:r>
            <a:endParaRPr lang="en-US" altLang="zh-TW" dirty="0"/>
          </a:p>
          <a:p>
            <a:r>
              <a:rPr lang="en-US" dirty="0"/>
              <a:t>Cross platform</a:t>
            </a:r>
          </a:p>
          <a:p>
            <a:r>
              <a:rPr lang="en-US" dirty="0"/>
              <a:t>Multiple language support</a:t>
            </a:r>
          </a:p>
          <a:p>
            <a:endParaRPr lang="en-US" dirty="0"/>
          </a:p>
        </p:txBody>
      </p:sp>
      <p:sp>
        <p:nvSpPr>
          <p:cNvPr id="4" name="投影片編號版面配置區 3">
            <a:extLst>
              <a:ext uri="{FF2B5EF4-FFF2-40B4-BE49-F238E27FC236}">
                <a16:creationId xmlns:a16="http://schemas.microsoft.com/office/drawing/2014/main" id="{5723CC31-53F0-4844-A717-528D5DD343F3}"/>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1026" name="Picture 2" descr="A black sans-serif capital letter A being orbited by two orange stylized electrons with orange trails.">
            <a:extLst>
              <a:ext uri="{FF2B5EF4-FFF2-40B4-BE49-F238E27FC236}">
                <a16:creationId xmlns:a16="http://schemas.microsoft.com/office/drawing/2014/main" id="{AD186C58-25DA-DA4F-8E1F-0D6694F93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16" y="4044646"/>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vogadro download | SourceForge.net">
            <a:extLst>
              <a:ext uri="{FF2B5EF4-FFF2-40B4-BE49-F238E27FC236}">
                <a16:creationId xmlns:a16="http://schemas.microsoft.com/office/drawing/2014/main" id="{6E86C190-F69E-1A82-F6D4-D8384CDDB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818" y="3584274"/>
            <a:ext cx="3235979" cy="254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54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EBCE-9506-4097-332D-C22C2A951B46}"/>
              </a:ext>
            </a:extLst>
          </p:cNvPr>
          <p:cNvSpPr>
            <a:spLocks noGrp="1"/>
          </p:cNvSpPr>
          <p:nvPr>
            <p:ph type="title"/>
          </p:nvPr>
        </p:nvSpPr>
        <p:spPr/>
        <p:txBody>
          <a:bodyPr/>
          <a:lstStyle/>
          <a:p>
            <a:r>
              <a:rPr lang="en-US" dirty="0"/>
              <a:t>Mercury</a:t>
            </a:r>
          </a:p>
        </p:txBody>
      </p:sp>
      <p:sp>
        <p:nvSpPr>
          <p:cNvPr id="3" name="Content Placeholder 2">
            <a:extLst>
              <a:ext uri="{FF2B5EF4-FFF2-40B4-BE49-F238E27FC236}">
                <a16:creationId xmlns:a16="http://schemas.microsoft.com/office/drawing/2014/main" id="{5569BB8F-54CB-A714-0A59-6BF6FA908451}"/>
              </a:ext>
            </a:extLst>
          </p:cNvPr>
          <p:cNvSpPr>
            <a:spLocks noGrp="1"/>
          </p:cNvSpPr>
          <p:nvPr>
            <p:ph idx="1"/>
          </p:nvPr>
        </p:nvSpPr>
        <p:spPr/>
        <p:txBody>
          <a:bodyPr/>
          <a:lstStyle/>
          <a:p>
            <a:r>
              <a:rPr lang="en-US" dirty="0"/>
              <a:t>Mercury is a molecular visualizer developed by the Cambridge Crystallographic Data Centre (CCDC)</a:t>
            </a:r>
          </a:p>
          <a:p>
            <a:r>
              <a:rPr lang="en-US" dirty="0"/>
              <a:t>It can be downloaded as a stand-alone software or as a part of the licensed CCDC software suite</a:t>
            </a:r>
          </a:p>
          <a:p>
            <a:r>
              <a:rPr lang="en-US" dirty="0"/>
              <a:t>It is specially designed to handle crystal structures</a:t>
            </a:r>
          </a:p>
          <a:p>
            <a:r>
              <a:rPr lang="en-US" dirty="0"/>
              <a:t>It has limited molecular building functionality</a:t>
            </a:r>
          </a:p>
        </p:txBody>
      </p:sp>
      <p:sp>
        <p:nvSpPr>
          <p:cNvPr id="4" name="Slide Number Placeholder 3">
            <a:extLst>
              <a:ext uri="{FF2B5EF4-FFF2-40B4-BE49-F238E27FC236}">
                <a16:creationId xmlns:a16="http://schemas.microsoft.com/office/drawing/2014/main" id="{AC66AF02-92F6-5F70-86DD-78042F638F8C}"/>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3076" name="Picture 4" descr="Free Mercury - CCDC">
            <a:extLst>
              <a:ext uri="{FF2B5EF4-FFF2-40B4-BE49-F238E27FC236}">
                <a16:creationId xmlns:a16="http://schemas.microsoft.com/office/drawing/2014/main" id="{789AF8B6-511F-4D4E-B780-7F88CEEEC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314" y="3869565"/>
            <a:ext cx="1500486" cy="15004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ercury (crystallography) - Wikipedia">
            <a:extLst>
              <a:ext uri="{FF2B5EF4-FFF2-40B4-BE49-F238E27FC236}">
                <a16:creationId xmlns:a16="http://schemas.microsoft.com/office/drawing/2014/main" id="{5F7198F7-A2B2-35ED-725F-9476DCF842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3869565"/>
            <a:ext cx="33528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CDC Home - CCDC">
            <a:extLst>
              <a:ext uri="{FF2B5EF4-FFF2-40B4-BE49-F238E27FC236}">
                <a16:creationId xmlns:a16="http://schemas.microsoft.com/office/drawing/2014/main" id="{8EF689F6-EE38-CA10-0FCE-E1A529006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067" y="5385343"/>
            <a:ext cx="2930979" cy="101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771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F5B31-9F21-42BB-B3E5-49B55065C91E}"/>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100C2BDE-5D5E-4CBA-A451-0A3623243C94}"/>
              </a:ext>
            </a:extLst>
          </p:cNvPr>
          <p:cNvSpPr>
            <a:spLocks noGrp="1"/>
          </p:cNvSpPr>
          <p:nvPr>
            <p:ph idx="1"/>
          </p:nvPr>
        </p:nvSpPr>
        <p:spPr/>
        <p:txBody>
          <a:bodyPr/>
          <a:lstStyle/>
          <a:p>
            <a:pPr marL="457200" indent="-457200">
              <a:buFont typeface="+mj-lt"/>
              <a:buAutoNum type="arabicPeriod"/>
            </a:pPr>
            <a:r>
              <a:rPr lang="en-US" dirty="0"/>
              <a:t>Obtain the crystallographic information file (</a:t>
            </a:r>
            <a:r>
              <a:rPr lang="en-US" dirty="0" err="1"/>
              <a:t>cif</a:t>
            </a:r>
            <a:r>
              <a:rPr lang="en-US" dirty="0"/>
              <a:t>) for Mo-NH</a:t>
            </a:r>
            <a:r>
              <a:rPr lang="en-US" baseline="-25000" dirty="0"/>
              <a:t>3</a:t>
            </a:r>
            <a:r>
              <a:rPr lang="en-US" dirty="0"/>
              <a:t> complex from ref 6 of the paper using </a:t>
            </a:r>
            <a:r>
              <a:rPr lang="en-US" dirty="0" err="1"/>
              <a:t>webcsd</a:t>
            </a:r>
            <a:r>
              <a:rPr lang="en-US" dirty="0"/>
              <a:t>.</a:t>
            </a:r>
          </a:p>
          <a:p>
            <a:pPr marL="457200" indent="-457200">
              <a:buFont typeface="+mj-lt"/>
              <a:buAutoNum type="arabicPeriod"/>
            </a:pPr>
            <a:r>
              <a:rPr lang="en-US" dirty="0"/>
              <a:t>Remove the bulky R groups on the amide side arms, solvent molecules, and disorders from the </a:t>
            </a:r>
            <a:r>
              <a:rPr lang="en-US" dirty="0" err="1"/>
              <a:t>cif</a:t>
            </a:r>
            <a:r>
              <a:rPr lang="en-US" dirty="0"/>
              <a:t> file using Avogadro (tips: 1) under drawing mode, right click on bonds will replace the bonds with hydrogen caps; 2) under click mode, double click on an atom of a molecule will select the whole molecule; 3) click delete on your keyword will delete the selected atom(s))</a:t>
            </a:r>
          </a:p>
          <a:p>
            <a:pPr marL="457200" indent="-457200">
              <a:buFont typeface="+mj-lt"/>
              <a:buAutoNum type="arabicPeriod"/>
            </a:pPr>
            <a:r>
              <a:rPr lang="en-US" dirty="0"/>
              <a:t>Go to build &gt; Cartesian Builder and copy the coordinates of the modified molecule (30 atoms).</a:t>
            </a:r>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67BDB451-CBE2-40CD-8F37-09B7AB4A008D}"/>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Tree>
    <p:extLst>
      <p:ext uri="{BB962C8B-B14F-4D97-AF65-F5344CB8AC3E}">
        <p14:creationId xmlns:p14="http://schemas.microsoft.com/office/powerpoint/2010/main" val="303449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6F4E92-7954-4381-8C34-601AA16F3E30}"/>
              </a:ext>
            </a:extLst>
          </p:cNvPr>
          <p:cNvSpPr>
            <a:spLocks noGrp="1"/>
          </p:cNvSpPr>
          <p:nvPr>
            <p:ph type="title"/>
          </p:nvPr>
        </p:nvSpPr>
        <p:spPr/>
        <p:txBody>
          <a:bodyPr/>
          <a:lstStyle/>
          <a:p>
            <a:r>
              <a:rPr lang="en-US" altLang="zh-TW" dirty="0"/>
              <a:t>Interactive</a:t>
            </a:r>
            <a:endParaRPr lang="en-US" dirty="0"/>
          </a:p>
        </p:txBody>
      </p:sp>
      <p:sp>
        <p:nvSpPr>
          <p:cNvPr id="4" name="投影片編號版面配置區 3">
            <a:extLst>
              <a:ext uri="{FF2B5EF4-FFF2-40B4-BE49-F238E27FC236}">
                <a16:creationId xmlns:a16="http://schemas.microsoft.com/office/drawing/2014/main" id="{DAB465A9-14D3-4512-AA54-585C818A50CA}"/>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pic>
        <p:nvPicPr>
          <p:cNvPr id="5" name="圖片 4">
            <a:extLst>
              <a:ext uri="{FF2B5EF4-FFF2-40B4-BE49-F238E27FC236}">
                <a16:creationId xmlns:a16="http://schemas.microsoft.com/office/drawing/2014/main" id="{80C08650-B274-4165-BF76-148A09136C0C}"/>
              </a:ext>
            </a:extLst>
          </p:cNvPr>
          <p:cNvPicPr>
            <a:picLocks noChangeAspect="1"/>
          </p:cNvPicPr>
          <p:nvPr/>
        </p:nvPicPr>
        <p:blipFill rotWithShape="1">
          <a:blip r:embed="rId2"/>
          <a:srcRect t="1053"/>
          <a:stretch/>
        </p:blipFill>
        <p:spPr>
          <a:xfrm>
            <a:off x="863877" y="851025"/>
            <a:ext cx="7416246" cy="5791110"/>
          </a:xfrm>
          <a:prstGeom prst="rect">
            <a:avLst/>
          </a:prstGeom>
        </p:spPr>
      </p:pic>
    </p:spTree>
    <p:extLst>
      <p:ext uri="{BB962C8B-B14F-4D97-AF65-F5344CB8AC3E}">
        <p14:creationId xmlns:p14="http://schemas.microsoft.com/office/powerpoint/2010/main" val="247063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F5B31-9F21-42BB-B3E5-49B55065C91E}"/>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100C2BDE-5D5E-4CBA-A451-0A3623243C94}"/>
              </a:ext>
            </a:extLst>
          </p:cNvPr>
          <p:cNvSpPr>
            <a:spLocks noGrp="1"/>
          </p:cNvSpPr>
          <p:nvPr>
            <p:ph idx="1"/>
          </p:nvPr>
        </p:nvSpPr>
        <p:spPr/>
        <p:txBody>
          <a:bodyPr/>
          <a:lstStyle/>
          <a:p>
            <a:pPr marL="457200" indent="-457200">
              <a:buFont typeface="+mj-lt"/>
              <a:buAutoNum type="arabicPeriod"/>
            </a:pPr>
            <a:r>
              <a:rPr lang="en-US" dirty="0"/>
              <a:t>Paste the coordinates to “Mo-TAEA-NH3.xyz” in Exercise1.</a:t>
            </a:r>
          </a:p>
          <a:p>
            <a:pPr marL="457200" indent="-457200">
              <a:buFont typeface="+mj-lt"/>
              <a:buAutoNum type="arabicPeriod"/>
            </a:pPr>
            <a:r>
              <a:rPr lang="en-US" dirty="0"/>
              <a:t>Submit the optimization job.</a:t>
            </a:r>
          </a:p>
          <a:p>
            <a:pPr marL="457200" indent="-457200">
              <a:buFont typeface="+mj-lt"/>
              <a:buAutoNum type="arabicPeriod"/>
            </a:pPr>
            <a:r>
              <a:rPr lang="en-US" dirty="0"/>
              <a:t>Read the input file. What do you see that is different from those before?</a:t>
            </a:r>
          </a:p>
        </p:txBody>
      </p:sp>
      <p:sp>
        <p:nvSpPr>
          <p:cNvPr id="4" name="投影片編號版面配置區 3">
            <a:extLst>
              <a:ext uri="{FF2B5EF4-FFF2-40B4-BE49-F238E27FC236}">
                <a16:creationId xmlns:a16="http://schemas.microsoft.com/office/drawing/2014/main" id="{67BDB451-CBE2-40CD-8F37-09B7AB4A008D}"/>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Tree>
    <p:extLst>
      <p:ext uri="{BB962C8B-B14F-4D97-AF65-F5344CB8AC3E}">
        <p14:creationId xmlns:p14="http://schemas.microsoft.com/office/powerpoint/2010/main" val="1126400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2DBA29-FD80-475C-BC8D-CC358FA9998F}"/>
              </a:ext>
            </a:extLst>
          </p:cNvPr>
          <p:cNvSpPr>
            <a:spLocks noGrp="1"/>
          </p:cNvSpPr>
          <p:nvPr>
            <p:ph type="title"/>
          </p:nvPr>
        </p:nvSpPr>
        <p:spPr/>
        <p:txBody>
          <a:bodyPr/>
          <a:lstStyle/>
          <a:p>
            <a:r>
              <a:rPr lang="en-US" altLang="zh-TW" dirty="0"/>
              <a:t>Suggested readings</a:t>
            </a:r>
            <a:endParaRPr lang="en-US" dirty="0"/>
          </a:p>
        </p:txBody>
      </p:sp>
      <p:sp>
        <p:nvSpPr>
          <p:cNvPr id="3" name="內容版面配置區 2">
            <a:extLst>
              <a:ext uri="{FF2B5EF4-FFF2-40B4-BE49-F238E27FC236}">
                <a16:creationId xmlns:a16="http://schemas.microsoft.com/office/drawing/2014/main" id="{96E1CCBA-95A9-48B0-A9C4-DFED64C8B503}"/>
              </a:ext>
            </a:extLst>
          </p:cNvPr>
          <p:cNvSpPr>
            <a:spLocks noGrp="1"/>
          </p:cNvSpPr>
          <p:nvPr>
            <p:ph idx="1"/>
          </p:nvPr>
        </p:nvSpPr>
        <p:spPr/>
        <p:txBody>
          <a:bodyPr>
            <a:normAutofit/>
          </a:bodyPr>
          <a:lstStyle/>
          <a:p>
            <a:pPr marL="457200" indent="-457200">
              <a:buAutoNum type="arabicParenBoth"/>
            </a:pPr>
            <a:r>
              <a:rPr lang="en-US" dirty="0">
                <a:effectLst/>
              </a:rPr>
              <a:t>Cremer, D. </a:t>
            </a:r>
            <a:r>
              <a:rPr lang="en-US" b="1" dirty="0" err="1">
                <a:effectLst/>
              </a:rPr>
              <a:t>Møller</a:t>
            </a:r>
            <a:r>
              <a:rPr lang="en-US" b="1" dirty="0">
                <a:effectLst/>
              </a:rPr>
              <a:t>–</a:t>
            </a:r>
            <a:r>
              <a:rPr lang="en-US" b="1" dirty="0" err="1">
                <a:effectLst/>
              </a:rPr>
              <a:t>Plesset</a:t>
            </a:r>
            <a:r>
              <a:rPr lang="en-US" b="1" dirty="0">
                <a:effectLst/>
              </a:rPr>
              <a:t> Perturbation Theory: From Small Molecule Methods to Methods for Thousands of Atoms. </a:t>
            </a:r>
            <a:r>
              <a:rPr lang="en-US" i="1" dirty="0">
                <a:effectLst/>
              </a:rPr>
              <a:t>WIREs Computational Molecular Science</a:t>
            </a:r>
            <a:r>
              <a:rPr lang="en-US" dirty="0">
                <a:effectLst/>
              </a:rPr>
              <a:t> </a:t>
            </a:r>
            <a:r>
              <a:rPr lang="en-US" b="1" dirty="0">
                <a:effectLst/>
              </a:rPr>
              <a:t>2011</a:t>
            </a:r>
            <a:r>
              <a:rPr lang="en-US" dirty="0">
                <a:effectLst/>
              </a:rPr>
              <a:t>, </a:t>
            </a:r>
            <a:r>
              <a:rPr lang="en-US" i="1" dirty="0">
                <a:effectLst/>
              </a:rPr>
              <a:t>1</a:t>
            </a:r>
            <a:r>
              <a:rPr lang="en-US" dirty="0">
                <a:effectLst/>
              </a:rPr>
              <a:t> (4), 509–530. </a:t>
            </a:r>
          </a:p>
          <a:p>
            <a:pPr marL="457200" indent="-457200">
              <a:buAutoNum type="arabicParenBoth"/>
            </a:pPr>
            <a:r>
              <a:rPr lang="en-US" dirty="0">
                <a:effectLst/>
              </a:rPr>
              <a:t>Bartlett, R. J.; </a:t>
            </a:r>
            <a:r>
              <a:rPr lang="en-US" dirty="0" err="1">
                <a:effectLst/>
              </a:rPr>
              <a:t>Musiał</a:t>
            </a:r>
            <a:r>
              <a:rPr lang="en-US" dirty="0">
                <a:effectLst/>
              </a:rPr>
              <a:t>, M. </a:t>
            </a:r>
            <a:r>
              <a:rPr lang="en-US" b="1" dirty="0">
                <a:effectLst/>
              </a:rPr>
              <a:t>Coupled-Cluster Theory in Quantum Chemistry. </a:t>
            </a:r>
            <a:r>
              <a:rPr lang="en-US" i="1" dirty="0">
                <a:effectLst/>
              </a:rPr>
              <a:t>Rev. Mod. Phys.</a:t>
            </a:r>
            <a:r>
              <a:rPr lang="en-US" dirty="0">
                <a:effectLst/>
              </a:rPr>
              <a:t> </a:t>
            </a:r>
            <a:r>
              <a:rPr lang="en-US" b="1" dirty="0">
                <a:effectLst/>
              </a:rPr>
              <a:t>2007</a:t>
            </a:r>
            <a:r>
              <a:rPr lang="en-US" dirty="0">
                <a:effectLst/>
              </a:rPr>
              <a:t>, </a:t>
            </a:r>
            <a:r>
              <a:rPr lang="en-US" i="1" dirty="0">
                <a:effectLst/>
              </a:rPr>
              <a:t>79</a:t>
            </a:r>
            <a:r>
              <a:rPr lang="en-US" dirty="0">
                <a:effectLst/>
              </a:rPr>
              <a:t> (1), 291–352.</a:t>
            </a:r>
          </a:p>
          <a:p>
            <a:pPr marL="457200" indent="-457200">
              <a:buAutoNum type="arabicParenBoth"/>
            </a:pPr>
            <a:r>
              <a:rPr lang="en-US" altLang="zh-TW" dirty="0" err="1"/>
              <a:t>Roos</a:t>
            </a:r>
            <a:r>
              <a:rPr lang="en-US" altLang="zh-TW" dirty="0"/>
              <a:t>, B. O. </a:t>
            </a:r>
            <a:r>
              <a:rPr lang="en-US" altLang="zh-TW" b="1" dirty="0"/>
              <a:t>The Complete Active Space Self-Consistent Field Method and Its Applications in Electronic Structure Calculations.</a:t>
            </a:r>
            <a:r>
              <a:rPr lang="en-US" altLang="zh-TW" dirty="0"/>
              <a:t> In </a:t>
            </a:r>
            <a:r>
              <a:rPr lang="en-US" altLang="zh-TW" i="1" dirty="0"/>
              <a:t>Advances in Chemical Physics</a:t>
            </a:r>
            <a:r>
              <a:rPr lang="en-US" altLang="zh-TW" dirty="0"/>
              <a:t>; John Wiley &amp; Sons, Ltd, 1987; pp 399–445. </a:t>
            </a:r>
            <a:endParaRPr lang="en-US" dirty="0"/>
          </a:p>
        </p:txBody>
      </p:sp>
      <p:sp>
        <p:nvSpPr>
          <p:cNvPr id="4" name="投影片編號版面配置區 3">
            <a:extLst>
              <a:ext uri="{FF2B5EF4-FFF2-40B4-BE49-F238E27FC236}">
                <a16:creationId xmlns:a16="http://schemas.microsoft.com/office/drawing/2014/main" id="{EB9867CD-6AC9-463B-BDC2-56431920D3EA}"/>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2339170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Errors in DFT</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dirty="0"/>
          </a:p>
        </p:txBody>
      </p:sp>
      <p:pic>
        <p:nvPicPr>
          <p:cNvPr id="2050" name="Picture 2">
            <a:extLst>
              <a:ext uri="{FF2B5EF4-FFF2-40B4-BE49-F238E27FC236}">
                <a16:creationId xmlns:a16="http://schemas.microsoft.com/office/drawing/2014/main" id="{AD3F0CDD-A9B9-44E6-B1E7-FFDC88A9B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758" y="796233"/>
            <a:ext cx="6344484" cy="533856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A7B1EE53-A852-488D-B64C-A0EE231F5AB9}"/>
              </a:ext>
            </a:extLst>
          </p:cNvPr>
          <p:cNvSpPr txBox="1"/>
          <p:nvPr/>
        </p:nvSpPr>
        <p:spPr>
          <a:xfrm>
            <a:off x="0" y="6519446"/>
            <a:ext cx="3574473" cy="338554"/>
          </a:xfrm>
          <a:prstGeom prst="rect">
            <a:avLst/>
          </a:prstGeom>
          <a:noFill/>
        </p:spPr>
        <p:txBody>
          <a:bodyPr wrap="square">
            <a:spAutoFit/>
          </a:bodyPr>
          <a:lstStyle/>
          <a:p>
            <a:pPr>
              <a:spcBef>
                <a:spcPts val="0"/>
              </a:spcBef>
              <a:spcAft>
                <a:spcPts val="0"/>
              </a:spcAft>
            </a:pPr>
            <a:r>
              <a:rPr lang="en-US" sz="800" dirty="0">
                <a:effectLst/>
              </a:rPr>
              <a:t>Cohen, A. J.; Mori-Sánchez, P.; Yang, W. Insights into Current Limitations of Density Functional Theory. </a:t>
            </a:r>
            <a:r>
              <a:rPr lang="en-US" sz="800" i="1" dirty="0">
                <a:effectLst/>
              </a:rPr>
              <a:t>Science</a:t>
            </a:r>
            <a:r>
              <a:rPr lang="en-US" sz="800" dirty="0">
                <a:effectLst/>
              </a:rPr>
              <a:t> </a:t>
            </a:r>
            <a:r>
              <a:rPr lang="en-US" sz="800" b="1" dirty="0">
                <a:effectLst/>
              </a:rPr>
              <a:t>2008</a:t>
            </a:r>
            <a:r>
              <a:rPr lang="en-US" sz="800" dirty="0">
                <a:effectLst/>
              </a:rPr>
              <a:t>, </a:t>
            </a:r>
            <a:r>
              <a:rPr lang="en-US" sz="800" i="1" dirty="0">
                <a:effectLst/>
              </a:rPr>
              <a:t>321</a:t>
            </a:r>
            <a:r>
              <a:rPr lang="en-US" sz="800" dirty="0">
                <a:effectLst/>
              </a:rPr>
              <a:t> (5890), 792–794. </a:t>
            </a:r>
          </a:p>
        </p:txBody>
      </p:sp>
    </p:spTree>
    <p:extLst>
      <p:ext uri="{BB962C8B-B14F-4D97-AF65-F5344CB8AC3E}">
        <p14:creationId xmlns:p14="http://schemas.microsoft.com/office/powerpoint/2010/main" val="1814080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200329"/>
          </a:xfrm>
          <a:prstGeom prst="rect">
            <a:avLst/>
          </a:prstGeom>
          <a:noFill/>
        </p:spPr>
        <p:txBody>
          <a:bodyPr wrap="square" rtlCol="0">
            <a:spAutoFit/>
          </a:bodyPr>
          <a:lstStyle/>
          <a:p>
            <a:pPr algn="just"/>
            <a:r>
              <a:rPr lang="en-US" sz="2400" dirty="0"/>
              <a:t>In order for the </a:t>
            </a:r>
            <a:r>
              <a:rPr lang="en-US" sz="2400" i="1" dirty="0"/>
              <a:t>Hamiltonian to act on N-electrons within a mean-field</a:t>
            </a:r>
            <a:r>
              <a:rPr lang="en-US" sz="2400" dirty="0"/>
              <a:t>, the two-electron integrals are replaced with mean-field integrals (operators).</a:t>
            </a:r>
          </a:p>
        </p:txBody>
      </p:sp>
      <p:pic>
        <p:nvPicPr>
          <p:cNvPr id="11" name="Picture 10">
            <a:extLst>
              <a:ext uri="{FF2B5EF4-FFF2-40B4-BE49-F238E27FC236}">
                <a16:creationId xmlns:a16="http://schemas.microsoft.com/office/drawing/2014/main" id="{44623CBA-8682-2652-855A-AEFE0745A799}"/>
              </a:ext>
            </a:extLst>
          </p:cNvPr>
          <p:cNvPicPr>
            <a:picLocks noChangeAspect="1"/>
          </p:cNvPicPr>
          <p:nvPr/>
        </p:nvPicPr>
        <p:blipFill>
          <a:blip r:embed="rId2"/>
          <a:stretch>
            <a:fillRect/>
          </a:stretch>
        </p:blipFill>
        <p:spPr>
          <a:xfrm>
            <a:off x="488518" y="3429000"/>
            <a:ext cx="7772400" cy="90886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A685BD-68CB-DB5D-2510-5A27D0E2751B}"/>
                  </a:ext>
                </a:extLst>
              </p:cNvPr>
              <p:cNvSpPr txBox="1"/>
              <p:nvPr/>
            </p:nvSpPr>
            <p:spPr>
              <a:xfrm rot="7567766">
                <a:off x="3216530" y="284571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98A685BD-68CB-DB5D-2510-5A27D0E2751B}"/>
                  </a:ext>
                </a:extLst>
              </p:cNvPr>
              <p:cNvSpPr txBox="1">
                <a:spLocks noRot="1" noChangeAspect="1" noMove="1" noResize="1" noEditPoints="1" noAdjustHandles="1" noChangeArrowheads="1" noChangeShapeType="1" noTextEdit="1"/>
              </p:cNvSpPr>
              <p:nvPr/>
            </p:nvSpPr>
            <p:spPr>
              <a:xfrm rot="7567766">
                <a:off x="3216530" y="2845717"/>
                <a:ext cx="53572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DDAA9-EAB2-5EB5-E6AB-690757025EB8}"/>
                  </a:ext>
                </a:extLst>
              </p:cNvPr>
              <p:cNvSpPr txBox="1"/>
              <p:nvPr/>
            </p:nvSpPr>
            <p:spPr>
              <a:xfrm>
                <a:off x="390543" y="4335740"/>
                <a:ext cx="8296256" cy="232826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first term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𝐽</m:t>
                            </m:r>
                          </m:e>
                        </m:acc>
                      </m:e>
                      <m:sub>
                        <m:r>
                          <a:rPr lang="en-US" sz="2400" b="0" i="1" smtClean="0">
                            <a:latin typeface="Cambria Math" panose="02040503050406030204" pitchFamily="18" charset="0"/>
                          </a:rPr>
                          <m:t>𝑏</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oMath>
                </a14:m>
                <a:r>
                  <a:rPr lang="en-US" sz="2400" dirty="0"/>
                  <a:t> is a local operator that describes the total averaged potential acting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(1)</m:t>
                    </m:r>
                  </m:oMath>
                </a14:m>
                <a:r>
                  <a:rPr lang="en-US" sz="2400" dirty="0"/>
                  <a:t>.</a:t>
                </a:r>
              </a:p>
              <a:p>
                <a:pPr marL="342900" indent="-342900" algn="just">
                  <a:buFont typeface="Arial" panose="020B0604020202020204" pitchFamily="34" charset="0"/>
                  <a:buChar char="•"/>
                </a:pPr>
                <a:r>
                  <a:rPr lang="en-US" sz="2400" dirty="0"/>
                  <a:t>The second term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𝐾</m:t>
                            </m:r>
                          </m:e>
                        </m:acc>
                      </m:e>
                      <m:sub>
                        <m:r>
                          <a:rPr lang="en-US" sz="2400" i="1">
                            <a:latin typeface="Cambria Math" panose="02040503050406030204" pitchFamily="18" charset="0"/>
                          </a:rPr>
                          <m:t>𝑏</m:t>
                        </m:r>
                      </m:sub>
                    </m:sSub>
                    <m:d>
                      <m:dPr>
                        <m:ctrlPr>
                          <a:rPr lang="en-US" sz="2400" i="1">
                            <a:latin typeface="Cambria Math" panose="02040503050406030204" pitchFamily="18" charset="0"/>
                          </a:rPr>
                        </m:ctrlPr>
                      </m:dPr>
                      <m:e>
                        <m:r>
                          <a:rPr lang="en-US" sz="2400" i="1">
                            <a:latin typeface="Cambria Math" panose="02040503050406030204" pitchFamily="18" charset="0"/>
                          </a:rPr>
                          <m:t>1</m:t>
                        </m:r>
                      </m:e>
                    </m:d>
                  </m:oMath>
                </a14:m>
                <a:r>
                  <a:rPr lang="en-US" sz="2400" dirty="0"/>
                  <a:t> is a </a:t>
                </a:r>
                <a:r>
                  <a:rPr lang="en-US" sz="2400" i="1" dirty="0"/>
                  <a:t>non-local</a:t>
                </a:r>
                <a:r>
                  <a:rPr lang="en-US" sz="2400" dirty="0"/>
                  <a:t> operator that describes the total averaged potential, formed by other electrons if they were smeared in the space of </a:t>
                </a:r>
                <a14:m>
                  <m:oMath xmlns:m="http://schemas.openxmlformats.org/officeDocument/2006/math">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𝜒</m:t>
                        </m:r>
                      </m:e>
                      <m:sub>
                        <m:r>
                          <a:rPr lang="en-US" sz="2400" i="1">
                            <a:latin typeface="Cambria Math" panose="02040503050406030204" pitchFamily="18" charset="0"/>
                          </a:rPr>
                          <m:t>𝑏</m:t>
                        </m:r>
                      </m:sub>
                      <m:sup>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b="0" i="1" smtClean="0">
                            <a:latin typeface="Cambria Math" panose="02040503050406030204" pitchFamily="18" charset="0"/>
                          </a:rPr>
                          <m:t>𝑎</m:t>
                        </m:r>
                      </m:sub>
                    </m:sSub>
                  </m:oMath>
                </a14:m>
                <a:r>
                  <a:rPr lang="en-US" sz="2400" dirty="0"/>
                  <a:t>, acting on electron one if it was in spin orbital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𝑏</m:t>
                        </m:r>
                      </m:sub>
                    </m:sSub>
                  </m:oMath>
                </a14:m>
                <a:r>
                  <a:rPr lang="en-US" sz="2400" dirty="0"/>
                  <a:t>. </a:t>
                </a:r>
              </a:p>
            </p:txBody>
          </p:sp>
        </mc:Choice>
        <mc:Fallback xmlns="">
          <p:sp>
            <p:nvSpPr>
              <p:cNvPr id="7" name="TextBox 6">
                <a:extLst>
                  <a:ext uri="{FF2B5EF4-FFF2-40B4-BE49-F238E27FC236}">
                    <a16:creationId xmlns:a16="http://schemas.microsoft.com/office/drawing/2014/main" id="{15BDDAA9-EAB2-5EB5-E6AB-690757025EB8}"/>
                  </a:ext>
                </a:extLst>
              </p:cNvPr>
              <p:cNvSpPr txBox="1">
                <a:spLocks noRot="1" noChangeAspect="1" noMove="1" noResize="1" noEditPoints="1" noAdjustHandles="1" noChangeArrowheads="1" noChangeShapeType="1" noTextEdit="1"/>
              </p:cNvSpPr>
              <p:nvPr/>
            </p:nvSpPr>
            <p:spPr>
              <a:xfrm>
                <a:off x="390543" y="4335740"/>
                <a:ext cx="8296256" cy="2328266"/>
              </a:xfrm>
              <a:prstGeom prst="rect">
                <a:avLst/>
              </a:prstGeom>
              <a:blipFill>
                <a:blip r:embed="rId5"/>
                <a:stretch>
                  <a:fillRect l="-917" t="-1630" r="-2141" b="-4891"/>
                </a:stretch>
              </a:blipFill>
            </p:spPr>
            <p:txBody>
              <a:bodyPr/>
              <a:lstStyle/>
              <a:p>
                <a:r>
                  <a:rPr lang="en-US">
                    <a:noFill/>
                  </a:rPr>
                  <a:t> </a:t>
                </a:r>
              </a:p>
            </p:txBody>
          </p:sp>
        </mc:Fallback>
      </mc:AlternateContent>
      <p:pic>
        <p:nvPicPr>
          <p:cNvPr id="13" name="圖片 12">
            <a:extLst>
              <a:ext uri="{FF2B5EF4-FFF2-40B4-BE49-F238E27FC236}">
                <a16:creationId xmlns:a16="http://schemas.microsoft.com/office/drawing/2014/main" id="{23277092-0E69-4782-9237-FA221DA8AB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990" y="2026033"/>
            <a:ext cx="4972418" cy="771909"/>
          </a:xfrm>
          <a:prstGeom prst="rect">
            <a:avLst/>
          </a:prstGeom>
        </p:spPr>
      </p:pic>
      <p:pic>
        <p:nvPicPr>
          <p:cNvPr id="14" name="Picture 12">
            <a:extLst>
              <a:ext uri="{FF2B5EF4-FFF2-40B4-BE49-F238E27FC236}">
                <a16:creationId xmlns:a16="http://schemas.microsoft.com/office/drawing/2014/main" id="{6CCD676A-31E2-41DF-A690-7A04F6EF2F5C}"/>
              </a:ext>
            </a:extLst>
          </p:cNvPr>
          <p:cNvPicPr>
            <a:picLocks noChangeAspect="1"/>
          </p:cNvPicPr>
          <p:nvPr/>
        </p:nvPicPr>
        <p:blipFill rotWithShape="1">
          <a:blip r:embed="rId7">
            <a:extLst>
              <a:ext uri="{28A0092B-C50C-407E-A947-70E740481C1C}">
                <a14:useLocalDpi xmlns:a14="http://schemas.microsoft.com/office/drawing/2010/main" val="0"/>
              </a:ext>
            </a:extLst>
          </a:blip>
          <a:srcRect r="92633"/>
          <a:stretch/>
        </p:blipFill>
        <p:spPr>
          <a:xfrm>
            <a:off x="488518" y="2030892"/>
            <a:ext cx="452472" cy="771909"/>
          </a:xfrm>
          <a:prstGeom prst="rect">
            <a:avLst/>
          </a:prstGeom>
        </p:spPr>
      </p:pic>
      <mc:AlternateContent xmlns:mc="http://schemas.openxmlformats.org/markup-compatibility/2006" xmlns:a14="http://schemas.microsoft.com/office/drawing/2010/main">
        <mc:Choice Requires="a14">
          <p:sp>
            <p:nvSpPr>
              <p:cNvPr id="16" name="TextBox 11">
                <a:extLst>
                  <a:ext uri="{FF2B5EF4-FFF2-40B4-BE49-F238E27FC236}">
                    <a16:creationId xmlns:a16="http://schemas.microsoft.com/office/drawing/2014/main" id="{816E2644-31DE-45FC-8CD8-BB44B1E8729F}"/>
                  </a:ext>
                </a:extLst>
              </p:cNvPr>
              <p:cNvSpPr txBox="1"/>
              <p:nvPr/>
            </p:nvSpPr>
            <p:spPr>
              <a:xfrm rot="3981789">
                <a:off x="5326683" y="277485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6" name="TextBox 11">
                <a:extLst>
                  <a:ext uri="{FF2B5EF4-FFF2-40B4-BE49-F238E27FC236}">
                    <a16:creationId xmlns:a16="http://schemas.microsoft.com/office/drawing/2014/main" id="{816E2644-31DE-45FC-8CD8-BB44B1E8729F}"/>
                  </a:ext>
                </a:extLst>
              </p:cNvPr>
              <p:cNvSpPr txBox="1">
                <a:spLocks noRot="1" noChangeAspect="1" noMove="1" noResize="1" noEditPoints="1" noAdjustHandles="1" noChangeArrowheads="1" noChangeShapeType="1" noTextEdit="1"/>
              </p:cNvSpPr>
              <p:nvPr/>
            </p:nvSpPr>
            <p:spPr>
              <a:xfrm rot="3981789">
                <a:off x="5326683" y="2774857"/>
                <a:ext cx="535724" cy="46166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8852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With the mean-field approximation, we can write down the (pseudo)eigenvalue problem which gives orbital energies</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4102929"/>
            <a:ext cx="8296256"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This last equation that the coulomb and exchange interactions cancel each other out exactly at the one-electron limit may seem trivial. However, </a:t>
            </a:r>
            <a:r>
              <a:rPr lang="en-US" sz="2400" i="1" dirty="0"/>
              <a:t>it is a very important physical constraint and it is one of the main errors in density functional theory (DFT) called self-interaction error. </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stretch>
            <a:fillRect/>
          </a:stretch>
        </p:blipFill>
        <p:spPr>
          <a:xfrm>
            <a:off x="488518" y="1610661"/>
            <a:ext cx="5734849" cy="841248"/>
          </a:xfrm>
          <a:prstGeom prst="rect">
            <a:avLst/>
          </a:prstGeom>
        </p:spPr>
      </p:pic>
      <p:sp>
        <p:nvSpPr>
          <p:cNvPr id="11" name="TextBox 10">
            <a:extLst>
              <a:ext uri="{FF2B5EF4-FFF2-40B4-BE49-F238E27FC236}">
                <a16:creationId xmlns:a16="http://schemas.microsoft.com/office/drawing/2014/main" id="{2A353C10-46E2-24E6-A1F8-4C3088EBDABE}"/>
              </a:ext>
            </a:extLst>
          </p:cNvPr>
          <p:cNvSpPr txBox="1"/>
          <p:nvPr/>
        </p:nvSpPr>
        <p:spPr>
          <a:xfrm>
            <a:off x="390545" y="2448284"/>
            <a:ext cx="8296256" cy="461665"/>
          </a:xfrm>
          <a:prstGeom prst="rect">
            <a:avLst/>
          </a:prstGeom>
          <a:noFill/>
        </p:spPr>
        <p:txBody>
          <a:bodyPr wrap="square" rtlCol="0">
            <a:spAutoFit/>
          </a:bodyPr>
          <a:lstStyle/>
          <a:p>
            <a:pPr algn="just"/>
            <a:r>
              <a:rPr lang="en-US" sz="2400" dirty="0"/>
              <a:t>The operator (</a:t>
            </a:r>
            <a:r>
              <a:rPr lang="en-US" sz="2400" dirty="0" err="1"/>
              <a:t>Fock</a:t>
            </a:r>
            <a:r>
              <a:rPr lang="en-US" sz="2400" dirty="0"/>
              <a:t> operator) can be further written as</a:t>
            </a:r>
          </a:p>
        </p:txBody>
      </p:sp>
      <p:pic>
        <p:nvPicPr>
          <p:cNvPr id="12" name="Picture 11">
            <a:extLst>
              <a:ext uri="{FF2B5EF4-FFF2-40B4-BE49-F238E27FC236}">
                <a16:creationId xmlns:a16="http://schemas.microsoft.com/office/drawing/2014/main" id="{AB8B9424-409B-B82F-A7E9-8D501B265602}"/>
              </a:ext>
            </a:extLst>
          </p:cNvPr>
          <p:cNvPicPr>
            <a:picLocks noChangeAspect="1"/>
          </p:cNvPicPr>
          <p:nvPr/>
        </p:nvPicPr>
        <p:blipFill>
          <a:blip r:embed="rId3"/>
          <a:stretch>
            <a:fillRect/>
          </a:stretch>
        </p:blipFill>
        <p:spPr>
          <a:xfrm>
            <a:off x="488518" y="2909949"/>
            <a:ext cx="4385198" cy="658368"/>
          </a:xfrm>
          <a:prstGeom prst="rect">
            <a:avLst/>
          </a:prstGeom>
        </p:spPr>
      </p:pic>
      <p:sp>
        <p:nvSpPr>
          <p:cNvPr id="13" name="TextBox 12">
            <a:extLst>
              <a:ext uri="{FF2B5EF4-FFF2-40B4-BE49-F238E27FC236}">
                <a16:creationId xmlns:a16="http://schemas.microsoft.com/office/drawing/2014/main" id="{934A2A39-E34E-49B1-8C66-8E8231EA0D8F}"/>
              </a:ext>
            </a:extLst>
          </p:cNvPr>
          <p:cNvSpPr txBox="1"/>
          <p:nvPr/>
        </p:nvSpPr>
        <p:spPr>
          <a:xfrm>
            <a:off x="390545" y="3621564"/>
            <a:ext cx="8296256" cy="461665"/>
          </a:xfrm>
          <a:prstGeom prst="rect">
            <a:avLst/>
          </a:prstGeom>
          <a:noFill/>
        </p:spPr>
        <p:txBody>
          <a:bodyPr wrap="square" rtlCol="0">
            <a:spAutoFit/>
          </a:bodyPr>
          <a:lstStyle/>
          <a:p>
            <a:pPr algn="just"/>
            <a:r>
              <a:rPr lang="en-US" sz="2400" dirty="0"/>
              <a:t>because</a:t>
            </a:r>
          </a:p>
        </p:txBody>
      </p:sp>
      <p:pic>
        <p:nvPicPr>
          <p:cNvPr id="18" name="Picture 17">
            <a:extLst>
              <a:ext uri="{FF2B5EF4-FFF2-40B4-BE49-F238E27FC236}">
                <a16:creationId xmlns:a16="http://schemas.microsoft.com/office/drawing/2014/main" id="{03877132-86FD-F4BD-F59B-7F108293502C}"/>
              </a:ext>
            </a:extLst>
          </p:cNvPr>
          <p:cNvPicPr>
            <a:picLocks noChangeAspect="1"/>
          </p:cNvPicPr>
          <p:nvPr/>
        </p:nvPicPr>
        <p:blipFill>
          <a:blip r:embed="rId4"/>
          <a:stretch>
            <a:fillRect/>
          </a:stretch>
        </p:blipFill>
        <p:spPr>
          <a:xfrm>
            <a:off x="1821343" y="3632940"/>
            <a:ext cx="3824805" cy="438912"/>
          </a:xfrm>
          <a:prstGeom prst="rect">
            <a:avLst/>
          </a:prstGeom>
        </p:spPr>
      </p:pic>
    </p:spTree>
    <p:extLst>
      <p:ext uri="{BB962C8B-B14F-4D97-AF65-F5344CB8AC3E}">
        <p14:creationId xmlns:p14="http://schemas.microsoft.com/office/powerpoint/2010/main" val="3249253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47D6C1-8B94-4C01-B5CB-5FD1D8715242}"/>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D16AE7F0-77B4-40D1-AD24-50D3D9684BF5}"/>
              </a:ext>
            </a:extLst>
          </p:cNvPr>
          <p:cNvSpPr>
            <a:spLocks noGrp="1"/>
          </p:cNvSpPr>
          <p:nvPr>
            <p:ph idx="1"/>
          </p:nvPr>
        </p:nvSpPr>
        <p:spPr/>
        <p:txBody>
          <a:bodyPr/>
          <a:lstStyle/>
          <a:p>
            <a:r>
              <a:rPr lang="en-US" dirty="0">
                <a:latin typeface="+mn-lt"/>
              </a:rPr>
              <a:t>UHF</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0.77</a:t>
            </a:r>
            <a:r>
              <a:rPr lang="zh-TW" altLang="en-US" dirty="0">
                <a:latin typeface="+mn-lt"/>
              </a:rPr>
              <a:t> </a:t>
            </a:r>
            <a:r>
              <a:rPr lang="en-US" altLang="zh-TW" dirty="0">
                <a:latin typeface="+mn-lt"/>
              </a:rPr>
              <a:t>Eh</a:t>
            </a:r>
            <a:endParaRPr lang="en-US" b="0" i="0" dirty="0">
              <a:effectLst/>
              <a:latin typeface="+mn-lt"/>
            </a:endParaRPr>
          </a:p>
          <a:p>
            <a:pPr marL="0" indent="0">
              <a:buNone/>
            </a:pPr>
            <a:r>
              <a:rPr lang="en-US" b="0" i="0" dirty="0">
                <a:effectLst/>
                <a:latin typeface="+mn-lt"/>
              </a:rPr>
              <a:t>K</a:t>
            </a:r>
            <a:r>
              <a:rPr lang="en-US" b="0" i="0" baseline="-25000" dirty="0">
                <a:effectLst/>
                <a:latin typeface="+mn-lt"/>
              </a:rPr>
              <a:t>11,a</a:t>
            </a:r>
            <a:r>
              <a:rPr lang="en-US" b="0" i="0" dirty="0">
                <a:effectLst/>
                <a:latin typeface="+mn-lt"/>
              </a:rPr>
              <a:t> is 0.77</a:t>
            </a:r>
            <a:r>
              <a:rPr lang="en-US" dirty="0">
                <a:latin typeface="+mn-lt"/>
              </a:rPr>
              <a:t> Eh</a:t>
            </a:r>
            <a:endParaRPr lang="en-US" b="0" i="0" dirty="0">
              <a:effectLst/>
              <a:latin typeface="+mn-lt"/>
            </a:endParaRPr>
          </a:p>
          <a:p>
            <a:pPr marL="0" indent="0">
              <a:buNone/>
            </a:pPr>
            <a:r>
              <a:rPr lang="en-US" b="0" i="0" dirty="0">
                <a:effectLst/>
                <a:latin typeface="+mn-lt"/>
              </a:rPr>
              <a:t>Self-interaction error is J</a:t>
            </a:r>
            <a:r>
              <a:rPr lang="en-US" b="0" i="0" baseline="-25000" dirty="0">
                <a:effectLst/>
                <a:latin typeface="+mn-lt"/>
              </a:rPr>
              <a:t>11,a</a:t>
            </a:r>
            <a:r>
              <a:rPr lang="en-US" b="0" i="0" dirty="0">
                <a:effectLst/>
                <a:latin typeface="+mn-lt"/>
              </a:rPr>
              <a:t> - K</a:t>
            </a:r>
            <a:r>
              <a:rPr lang="en-US" b="0" i="0" baseline="-25000" dirty="0">
                <a:effectLst/>
                <a:latin typeface="+mn-lt"/>
              </a:rPr>
              <a:t>11,a</a:t>
            </a:r>
            <a:r>
              <a:rPr lang="en-US" b="0" i="0" dirty="0">
                <a:effectLst/>
                <a:latin typeface="+mn-lt"/>
              </a:rPr>
              <a:t> = 0.000 Eh</a:t>
            </a:r>
          </a:p>
          <a:p>
            <a:r>
              <a:rPr lang="en-US" dirty="0">
                <a:latin typeface="+mn-lt"/>
              </a:rPr>
              <a:t>UKS(PBE)</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0.3</a:t>
            </a:r>
            <a:r>
              <a:rPr lang="en-US" altLang="zh-TW" b="0" i="0" dirty="0">
                <a:effectLst/>
                <a:latin typeface="+mn-lt"/>
              </a:rPr>
              <a:t>873</a:t>
            </a:r>
            <a:r>
              <a:rPr lang="en-US" b="0" i="0" dirty="0">
                <a:effectLst/>
                <a:latin typeface="+mn-lt"/>
              </a:rPr>
              <a:t> Eh</a:t>
            </a:r>
          </a:p>
          <a:p>
            <a:pPr marL="0" indent="0">
              <a:buNone/>
            </a:pPr>
            <a:r>
              <a:rPr lang="en-US" b="0" i="0" dirty="0" err="1">
                <a:effectLst/>
                <a:latin typeface="+mn-lt"/>
              </a:rPr>
              <a:t>E</a:t>
            </a:r>
            <a:r>
              <a:rPr lang="en-US" b="0" i="0" baseline="-25000" dirty="0" err="1">
                <a:effectLst/>
                <a:latin typeface="+mn-lt"/>
              </a:rPr>
              <a:t>xc</a:t>
            </a:r>
            <a:r>
              <a:rPr lang="en-US" b="0" i="0" dirty="0">
                <a:effectLst/>
                <a:latin typeface="+mn-lt"/>
              </a:rPr>
              <a:t> is -0.3</a:t>
            </a:r>
            <a:r>
              <a:rPr lang="en-US" altLang="zh-TW" b="0" i="0" dirty="0">
                <a:effectLst/>
                <a:latin typeface="+mn-lt"/>
              </a:rPr>
              <a:t>851 Eh</a:t>
            </a:r>
            <a:endParaRPr lang="en-US" b="0" i="0" dirty="0">
              <a:effectLst/>
              <a:latin typeface="+mn-lt"/>
            </a:endParaRPr>
          </a:p>
          <a:p>
            <a:pPr marL="0" indent="0">
              <a:buNone/>
            </a:pPr>
            <a:r>
              <a:rPr lang="en-US" b="0" i="0" dirty="0">
                <a:effectLst/>
                <a:latin typeface="+mn-lt"/>
              </a:rPr>
              <a:t>Self-interaction error is J - </a:t>
            </a:r>
            <a:r>
              <a:rPr lang="en-US" b="0" i="0" dirty="0" err="1">
                <a:effectLst/>
                <a:latin typeface="+mn-lt"/>
              </a:rPr>
              <a:t>E</a:t>
            </a:r>
            <a:r>
              <a:rPr lang="en-US" b="0" i="0" baseline="-25000" dirty="0" err="1">
                <a:effectLst/>
                <a:latin typeface="+mn-lt"/>
              </a:rPr>
              <a:t>xc</a:t>
            </a:r>
            <a:r>
              <a:rPr lang="en-US" b="0" i="0" dirty="0">
                <a:effectLst/>
                <a:latin typeface="+mn-lt"/>
              </a:rPr>
              <a:t> = 0.002</a:t>
            </a:r>
            <a:r>
              <a:rPr lang="en-US" altLang="zh-TW" b="0" i="0" dirty="0">
                <a:effectLst/>
                <a:latin typeface="+mn-lt"/>
              </a:rPr>
              <a:t>2</a:t>
            </a:r>
            <a:r>
              <a:rPr lang="en-US" b="0" i="0" dirty="0">
                <a:effectLst/>
                <a:latin typeface="+mn-lt"/>
              </a:rPr>
              <a:t> Eh</a:t>
            </a:r>
            <a:endParaRPr lang="en-US" dirty="0">
              <a:latin typeface="+mn-lt"/>
            </a:endParaRPr>
          </a:p>
        </p:txBody>
      </p:sp>
      <p:sp>
        <p:nvSpPr>
          <p:cNvPr id="4" name="投影片編號版面配置區 3">
            <a:extLst>
              <a:ext uri="{FF2B5EF4-FFF2-40B4-BE49-F238E27FC236}">
                <a16:creationId xmlns:a16="http://schemas.microsoft.com/office/drawing/2014/main" id="{F93F5E7C-40A9-4A8B-9853-66794881A0ED}"/>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Tree>
    <p:extLst>
      <p:ext uri="{BB962C8B-B14F-4D97-AF65-F5344CB8AC3E}">
        <p14:creationId xmlns:p14="http://schemas.microsoft.com/office/powerpoint/2010/main" val="3127908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Slater determinants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4FD8F1-9BC8-AE23-8903-E0FCFE1BE61B}"/>
                  </a:ext>
                </a:extLst>
              </p:cNvPr>
              <p:cNvSpPr txBox="1"/>
              <p:nvPr/>
            </p:nvSpPr>
            <p:spPr>
              <a:xfrm>
                <a:off x="390544" y="4613098"/>
                <a:ext cx="8296256" cy="461665"/>
              </a:xfrm>
              <a:prstGeom prst="rect">
                <a:avLst/>
              </a:prstGeom>
              <a:noFill/>
            </p:spPr>
            <p:txBody>
              <a:bodyPr wrap="square" rtlCol="0">
                <a:spAutoFit/>
              </a:bodyPr>
              <a:lstStyle/>
              <a:p>
                <a:pPr algn="just"/>
                <a:r>
                  <a:rPr lang="en-US" sz="2400" dirty="0"/>
                  <a:t>Cross terms vanish as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e>
                        <m:r>
                          <a:rPr lang="en-US" sz="2400" b="0" i="1" smtClean="0">
                            <a:latin typeface="Cambria Math" panose="02040503050406030204" pitchFamily="18" charset="0"/>
                          </a:rPr>
                          <m:t>𝛽</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d>
                    <m:r>
                      <a:rPr lang="en-US" sz="2400" b="0" i="1" smtClean="0">
                        <a:latin typeface="Cambria Math" panose="02040503050406030204" pitchFamily="18" charset="0"/>
                      </a:rPr>
                      <m:t>=0</m:t>
                    </m:r>
                  </m:oMath>
                </a14:m>
                <a:endParaRPr lang="en-US" sz="2400" dirty="0"/>
              </a:p>
            </p:txBody>
          </p:sp>
        </mc:Choice>
        <mc:Fallback xmlns="">
          <p:sp>
            <p:nvSpPr>
              <p:cNvPr id="9" name="TextBox 8">
                <a:extLst>
                  <a:ext uri="{FF2B5EF4-FFF2-40B4-BE49-F238E27FC236}">
                    <a16:creationId xmlns:a16="http://schemas.microsoft.com/office/drawing/2014/main" id="{244FD8F1-9BC8-AE23-8903-E0FCFE1BE61B}"/>
                  </a:ext>
                </a:extLst>
              </p:cNvPr>
              <p:cNvSpPr txBox="1">
                <a:spLocks noRot="1" noChangeAspect="1" noMove="1" noResize="1" noEditPoints="1" noAdjustHandles="1" noChangeArrowheads="1" noChangeShapeType="1" noTextEdit="1"/>
              </p:cNvSpPr>
              <p:nvPr/>
            </p:nvSpPr>
            <p:spPr>
              <a:xfrm>
                <a:off x="390544" y="4613098"/>
                <a:ext cx="8296256" cy="461665"/>
              </a:xfrm>
              <a:prstGeom prst="rect">
                <a:avLst/>
              </a:prstGeom>
              <a:blipFill>
                <a:blip r:embed="rId2"/>
                <a:stretch>
                  <a:fillRect l="-1102" t="-9333" b="-32000"/>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79F6C473-E7BA-19B3-0265-EEBDAAF308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30227" y="5057836"/>
            <a:ext cx="3575309" cy="438912"/>
          </a:xfrm>
          <a:prstGeom prst="rect">
            <a:avLst/>
          </a:prstGeom>
        </p:spPr>
      </p:pic>
      <p:sp>
        <p:nvSpPr>
          <p:cNvPr id="13" name="TextBox 12">
            <a:extLst>
              <a:ext uri="{FF2B5EF4-FFF2-40B4-BE49-F238E27FC236}">
                <a16:creationId xmlns:a16="http://schemas.microsoft.com/office/drawing/2014/main" id="{DB133437-3456-E816-4BF1-BDF98E7AE32B}"/>
              </a:ext>
            </a:extLst>
          </p:cNvPr>
          <p:cNvSpPr txBox="1"/>
          <p:nvPr/>
        </p:nvSpPr>
        <p:spPr>
          <a:xfrm>
            <a:off x="390544" y="3072346"/>
            <a:ext cx="8296256" cy="461665"/>
          </a:xfrm>
          <a:prstGeom prst="rect">
            <a:avLst/>
          </a:prstGeom>
          <a:noFill/>
        </p:spPr>
        <p:txBody>
          <a:bodyPr wrap="square" rtlCol="0">
            <a:spAutoFit/>
          </a:bodyPr>
          <a:lstStyle/>
          <a:p>
            <a:pPr algn="just"/>
            <a:r>
              <a:rPr lang="en-US" sz="2400" dirty="0"/>
              <a:t>The probability is</a:t>
            </a:r>
          </a:p>
        </p:txBody>
      </p:sp>
      <p:pic>
        <p:nvPicPr>
          <p:cNvPr id="4" name="Picture 3">
            <a:extLst>
              <a:ext uri="{FF2B5EF4-FFF2-40B4-BE49-F238E27FC236}">
                <a16:creationId xmlns:a16="http://schemas.microsoft.com/office/drawing/2014/main" id="{B1F0223C-0235-AAF6-7972-C247AC3F55C3}"/>
              </a:ext>
            </a:extLst>
          </p:cNvPr>
          <p:cNvPicPr>
            <a:picLocks noChangeAspect="1"/>
          </p:cNvPicPr>
          <p:nvPr/>
        </p:nvPicPr>
        <p:blipFill>
          <a:blip r:embed="rId4"/>
          <a:stretch>
            <a:fillRect/>
          </a:stretch>
        </p:blipFill>
        <p:spPr>
          <a:xfrm>
            <a:off x="488518" y="3501100"/>
            <a:ext cx="7958796" cy="1079879"/>
          </a:xfrm>
          <a:prstGeom prst="rect">
            <a:avLst/>
          </a:prstGeom>
        </p:spPr>
      </p:pic>
      <p:sp>
        <p:nvSpPr>
          <p:cNvPr id="6" name="Rectangle 5">
            <a:extLst>
              <a:ext uri="{FF2B5EF4-FFF2-40B4-BE49-F238E27FC236}">
                <a16:creationId xmlns:a16="http://schemas.microsoft.com/office/drawing/2014/main" id="{00057FF1-FB07-C789-58F4-6BD61F29CE2E}"/>
              </a:ext>
            </a:extLst>
          </p:cNvPr>
          <p:cNvSpPr/>
          <p:nvPr/>
        </p:nvSpPr>
        <p:spPr>
          <a:xfrm>
            <a:off x="457200" y="773667"/>
            <a:ext cx="8229600" cy="85587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ln w="0"/>
                <a:solidFill>
                  <a:schemeClr val="tx1"/>
                </a:solidFill>
              </a:rPr>
              <a:t>Slater determinants still have the issue</a:t>
            </a:r>
          </a:p>
          <a:p>
            <a:pPr marL="342900" indent="-342900" algn="just">
              <a:buFont typeface="Wingdings" pitchFamily="2" charset="2"/>
              <a:buChar char="v"/>
            </a:pPr>
            <a:r>
              <a:rPr lang="en-US" sz="2400" dirty="0">
                <a:ln w="0"/>
                <a:solidFill>
                  <a:schemeClr val="tx1"/>
                </a:solidFill>
              </a:rPr>
              <a:t>Electrons with opposite spins are still not correlated</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4B33DF3-5FE1-2446-BD67-C63260CEC5DB}"/>
                  </a:ext>
                </a:extLst>
              </p:cNvPr>
              <p:cNvSpPr txBox="1"/>
              <p:nvPr/>
            </p:nvSpPr>
            <p:spPr>
              <a:xfrm>
                <a:off x="390544" y="5035083"/>
                <a:ext cx="8296256" cy="461665"/>
              </a:xfrm>
              <a:prstGeom prst="rect">
                <a:avLst/>
              </a:prstGeom>
              <a:noFill/>
            </p:spPr>
            <p:txBody>
              <a:bodyPr wrap="square" rtlCol="0">
                <a:spAutoFit/>
              </a:bodyPr>
              <a:lstStyle/>
              <a:p>
                <a:pPr algn="just"/>
                <a:r>
                  <a:rPr lang="en-US" sz="2400" dirty="0"/>
                  <a:t>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endParaRPr lang="en-US" sz="2400" dirty="0"/>
              </a:p>
            </p:txBody>
          </p:sp>
        </mc:Choice>
        <mc:Fallback xmlns="">
          <p:sp>
            <p:nvSpPr>
              <p:cNvPr id="11" name="TextBox 10">
                <a:extLst>
                  <a:ext uri="{FF2B5EF4-FFF2-40B4-BE49-F238E27FC236}">
                    <a16:creationId xmlns:a16="http://schemas.microsoft.com/office/drawing/2014/main" id="{74B33DF3-5FE1-2446-BD67-C63260CEC5DB}"/>
                  </a:ext>
                </a:extLst>
              </p:cNvPr>
              <p:cNvSpPr txBox="1">
                <a:spLocks noRot="1" noChangeAspect="1" noMove="1" noResize="1" noEditPoints="1" noAdjustHandles="1" noChangeArrowheads="1" noChangeShapeType="1" noTextEdit="1"/>
              </p:cNvSpPr>
              <p:nvPr/>
            </p:nvSpPr>
            <p:spPr>
              <a:xfrm>
                <a:off x="390544" y="5035083"/>
                <a:ext cx="8296256" cy="461665"/>
              </a:xfrm>
              <a:prstGeom prst="rect">
                <a:avLst/>
              </a:prstGeom>
              <a:blipFill>
                <a:blip r:embed="rId5"/>
                <a:stretch>
                  <a:fillRect l="-1070"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33DA0B-DABB-F065-2F68-EA44C1D06053}"/>
                  </a:ext>
                </a:extLst>
              </p:cNvPr>
              <p:cNvSpPr txBox="1"/>
              <p:nvPr/>
            </p:nvSpPr>
            <p:spPr>
              <a:xfrm>
                <a:off x="390544" y="5542918"/>
                <a:ext cx="8296256" cy="1200329"/>
              </a:xfrm>
              <a:prstGeom prst="rect">
                <a:avLst/>
              </a:prstGeom>
              <a:noFill/>
            </p:spPr>
            <p:txBody>
              <a:bodyPr wrap="square" rtlCol="0">
                <a:spAutoFit/>
              </a:bodyPr>
              <a:lstStyle/>
              <a:p>
                <a:pPr algn="just"/>
                <a14:m>
                  <m:oMath xmlns:m="http://schemas.openxmlformats.org/officeDocument/2006/math">
                    <m:r>
                      <a:rPr lang="en-US" sz="2400" b="0" i="1" smtClean="0">
                        <a:latin typeface="Cambria Math" panose="02040503050406030204" pitchFamily="18" charset="0"/>
                      </a:rPr>
                      <m:t>⇒</m:t>
                    </m:r>
                  </m:oMath>
                </a14:m>
                <a:r>
                  <a:rPr lang="en-US" sz="2400" dirty="0">
                    <a:latin typeface="Arial" panose="020B0604020202020204" pitchFamily="34" charset="0"/>
                    <a:cs typeface="Arial" panose="020B0604020202020204" pitchFamily="34" charset="0"/>
                  </a:rPr>
                  <a:t> there is finite probability of finding two electrons in the same spot, which is not physical, due to the lack of electron correlations for opposite spins.</a:t>
                </a:r>
              </a:p>
            </p:txBody>
          </p:sp>
        </mc:Choice>
        <mc:Fallback xmlns="">
          <p:sp>
            <p:nvSpPr>
              <p:cNvPr id="14" name="TextBox 13">
                <a:extLst>
                  <a:ext uri="{FF2B5EF4-FFF2-40B4-BE49-F238E27FC236}">
                    <a16:creationId xmlns:a16="http://schemas.microsoft.com/office/drawing/2014/main" id="{9D33DA0B-DABB-F065-2F68-EA44C1D06053}"/>
                  </a:ext>
                </a:extLst>
              </p:cNvPr>
              <p:cNvSpPr txBox="1">
                <a:spLocks noRot="1" noChangeAspect="1" noMove="1" noResize="1" noEditPoints="1" noAdjustHandles="1" noChangeArrowheads="1" noChangeShapeType="1" noTextEdit="1"/>
              </p:cNvSpPr>
              <p:nvPr/>
            </p:nvSpPr>
            <p:spPr>
              <a:xfrm>
                <a:off x="390544" y="5542918"/>
                <a:ext cx="8296256" cy="1200329"/>
              </a:xfrm>
              <a:prstGeom prst="rect">
                <a:avLst/>
              </a:prstGeom>
              <a:blipFill>
                <a:blip r:embed="rId6"/>
                <a:stretch>
                  <a:fillRect l="-1070" t="-4211" r="-1223"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5FE0A01-FD92-C686-A716-670572DFF85B}"/>
                  </a:ext>
                </a:extLst>
              </p:cNvPr>
              <p:cNvSpPr txBox="1"/>
              <p:nvPr/>
            </p:nvSpPr>
            <p:spPr>
              <a:xfrm>
                <a:off x="390544" y="1724015"/>
                <a:ext cx="8296256" cy="830997"/>
              </a:xfrm>
              <a:prstGeom prst="rect">
                <a:avLst/>
              </a:prstGeom>
              <a:noFill/>
            </p:spPr>
            <p:txBody>
              <a:bodyPr wrap="square" rtlCol="0">
                <a:spAutoFit/>
              </a:bodyPr>
              <a:lstStyle/>
              <a:p>
                <a:pPr algn="just"/>
                <a:r>
                  <a:rPr lang="en-US" sz="2400" dirty="0"/>
                  <a:t>Let electron 1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a14:m>
                <a:r>
                  <a:rPr lang="en-US" sz="2400" dirty="0"/>
                  <a:t>) and electron 2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a14:m>
                <a:r>
                  <a:rPr lang="en-US" sz="2400" dirty="0"/>
                  <a:t>) in the two different spatial orbitals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oMath>
                </a14:m>
                <a:r>
                  <a:rPr lang="en-US" sz="2400" dirty="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a14:m>
                <a:r>
                  <a:rPr lang="en-US" sz="2400" dirty="0"/>
                  <a:t>) with opposite spins (</a:t>
                </a:r>
                <a14:m>
                  <m:oMath xmlns:m="http://schemas.openxmlformats.org/officeDocument/2006/math">
                    <m:r>
                      <a:rPr lang="en-US" sz="2400" b="0" i="1" smtClean="0">
                        <a:latin typeface="Cambria Math" panose="02040503050406030204" pitchFamily="18" charset="0"/>
                      </a:rPr>
                      <m:t>𝛼</m:t>
                    </m:r>
                  </m:oMath>
                </a14:m>
                <a:r>
                  <a:rPr lang="en-US" sz="2400" dirty="0"/>
                  <a:t> and </a:t>
                </a:r>
                <a14:m>
                  <m:oMath xmlns:m="http://schemas.openxmlformats.org/officeDocument/2006/math">
                    <m:r>
                      <a:rPr lang="en-US" sz="2400" b="0" i="1" smtClean="0">
                        <a:latin typeface="Cambria Math" panose="02040503050406030204" pitchFamily="18" charset="0"/>
                      </a:rPr>
                      <m:t>𝛽</m:t>
                    </m:r>
                  </m:oMath>
                </a14:m>
                <a:r>
                  <a:rPr lang="en-US" sz="2400" dirty="0"/>
                  <a:t>). </a:t>
                </a:r>
              </a:p>
            </p:txBody>
          </p:sp>
        </mc:Choice>
        <mc:Fallback xmlns="">
          <p:sp>
            <p:nvSpPr>
              <p:cNvPr id="18" name="TextBox 17">
                <a:extLst>
                  <a:ext uri="{FF2B5EF4-FFF2-40B4-BE49-F238E27FC236}">
                    <a16:creationId xmlns:a16="http://schemas.microsoft.com/office/drawing/2014/main" id="{F5FE0A01-FD92-C686-A716-670572DFF85B}"/>
                  </a:ext>
                </a:extLst>
              </p:cNvPr>
              <p:cNvSpPr txBox="1">
                <a:spLocks noRot="1" noChangeAspect="1" noMove="1" noResize="1" noEditPoints="1" noAdjustHandles="1" noChangeArrowheads="1" noChangeShapeType="1" noTextEdit="1"/>
              </p:cNvSpPr>
              <p:nvPr/>
            </p:nvSpPr>
            <p:spPr>
              <a:xfrm>
                <a:off x="390544" y="1724015"/>
                <a:ext cx="8296256" cy="830997"/>
              </a:xfrm>
              <a:prstGeom prst="rect">
                <a:avLst/>
              </a:prstGeom>
              <a:blipFill>
                <a:blip r:embed="rId7"/>
                <a:stretch>
                  <a:fillRect l="-1070" t="-4478" r="-1223" b="-1492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644A9DB-89C2-F76C-A810-6F69E76345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88518" y="2643968"/>
            <a:ext cx="2939110" cy="393192"/>
          </a:xfrm>
          <a:prstGeom prst="rect">
            <a:avLst/>
          </a:prstGeom>
        </p:spPr>
      </p:pic>
      <p:pic>
        <p:nvPicPr>
          <p:cNvPr id="5" name="Picture 4">
            <a:extLst>
              <a:ext uri="{FF2B5EF4-FFF2-40B4-BE49-F238E27FC236}">
                <a16:creationId xmlns:a16="http://schemas.microsoft.com/office/drawing/2014/main" id="{6722E1FC-B74C-A5A6-5F59-4783822024FF}"/>
              </a:ext>
            </a:extLst>
          </p:cNvPr>
          <p:cNvPicPr>
            <a:picLocks noChangeAspect="1"/>
          </p:cNvPicPr>
          <p:nvPr/>
        </p:nvPicPr>
        <p:blipFill>
          <a:blip r:embed="rId9"/>
          <a:stretch>
            <a:fillRect/>
          </a:stretch>
        </p:blipFill>
        <p:spPr>
          <a:xfrm>
            <a:off x="3595099" y="2653657"/>
            <a:ext cx="3073106" cy="393192"/>
          </a:xfrm>
          <a:prstGeom prst="rect">
            <a:avLst/>
          </a:prstGeom>
        </p:spPr>
      </p:pic>
      <p:sp>
        <p:nvSpPr>
          <p:cNvPr id="7" name="TextBox 6">
            <a:extLst>
              <a:ext uri="{FF2B5EF4-FFF2-40B4-BE49-F238E27FC236}">
                <a16:creationId xmlns:a16="http://schemas.microsoft.com/office/drawing/2014/main" id="{94DE3398-38E7-8368-682A-7017D110ED5A}"/>
              </a:ext>
            </a:extLst>
          </p:cNvPr>
          <p:cNvSpPr txBox="1"/>
          <p:nvPr/>
        </p:nvSpPr>
        <p:spPr>
          <a:xfrm>
            <a:off x="3325473" y="2619420"/>
            <a:ext cx="26962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522484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335A-74B5-C863-E3B9-4063403E6C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50D3230B-60E9-2D32-0E1F-EE0DBD6C81BB}"/>
              </a:ext>
            </a:extLst>
          </p:cNvPr>
          <p:cNvSpPr>
            <a:spLocks noGrp="1"/>
          </p:cNvSpPr>
          <p:nvPr>
            <p:ph idx="1"/>
          </p:nvPr>
        </p:nvSpPr>
        <p:spPr/>
        <p:txBody>
          <a:bodyPr/>
          <a:lstStyle/>
          <a:p>
            <a:endParaRPr lang="en-US" b="0" i="0" dirty="0">
              <a:effectLst/>
              <a:latin typeface="+mn-lt"/>
            </a:endParaRPr>
          </a:p>
          <a:p>
            <a:pPr marL="0" indent="0">
              <a:buNone/>
            </a:pPr>
            <a:endParaRPr lang="en-US" b="0" i="0" dirty="0">
              <a:effectLst/>
              <a:latin typeface="+mn-lt"/>
            </a:endParaRPr>
          </a:p>
          <a:p>
            <a:r>
              <a:rPr lang="en-US" b="0" i="0" dirty="0">
                <a:effectLst/>
                <a:latin typeface="+mn-lt"/>
              </a:rPr>
              <a:t>SCF gap is 76.36 </a:t>
            </a:r>
          </a:p>
          <a:p>
            <a:r>
              <a:rPr lang="en-US" b="0" i="0" dirty="0">
                <a:effectLst/>
                <a:latin typeface="+mn-lt"/>
              </a:rPr>
              <a:t>CCST(T) gap is 104.14</a:t>
            </a:r>
          </a:p>
          <a:p>
            <a:r>
              <a:rPr lang="en-US" b="0" i="0" dirty="0">
                <a:effectLst/>
                <a:latin typeface="+mn-lt"/>
              </a:rPr>
              <a:t>Singlet state energy was corrected from the UHF reference by -201.03</a:t>
            </a:r>
          </a:p>
          <a:p>
            <a:r>
              <a:rPr lang="en-US" b="0" i="0" dirty="0">
                <a:effectLst/>
                <a:latin typeface="+mn-lt"/>
              </a:rPr>
              <a:t>Triplet state energy was corrected from the UHF reference by -173.25</a:t>
            </a:r>
            <a:endParaRPr lang="en-US" dirty="0">
              <a:latin typeface="+mn-lt"/>
            </a:endParaRPr>
          </a:p>
        </p:txBody>
      </p:sp>
      <p:sp>
        <p:nvSpPr>
          <p:cNvPr id="4" name="Slide Number Placeholder 3">
            <a:extLst>
              <a:ext uri="{FF2B5EF4-FFF2-40B4-BE49-F238E27FC236}">
                <a16:creationId xmlns:a16="http://schemas.microsoft.com/office/drawing/2014/main" id="{F97B48C1-569C-4555-88BE-8FE850CA5999}"/>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pic>
        <p:nvPicPr>
          <p:cNvPr id="5" name="圖片 4">
            <a:extLst>
              <a:ext uri="{FF2B5EF4-FFF2-40B4-BE49-F238E27FC236}">
                <a16:creationId xmlns:a16="http://schemas.microsoft.com/office/drawing/2014/main" id="{CF05DB19-A7A7-4BF0-8AD4-3FD51895A2C5}"/>
              </a:ext>
            </a:extLst>
          </p:cNvPr>
          <p:cNvPicPr>
            <a:picLocks noChangeAspect="1"/>
          </p:cNvPicPr>
          <p:nvPr/>
        </p:nvPicPr>
        <p:blipFill>
          <a:blip r:embed="rId2"/>
          <a:stretch>
            <a:fillRect/>
          </a:stretch>
        </p:blipFill>
        <p:spPr>
          <a:xfrm>
            <a:off x="457199" y="879893"/>
            <a:ext cx="8229599" cy="872224"/>
          </a:xfrm>
          <a:prstGeom prst="rect">
            <a:avLst/>
          </a:prstGeom>
        </p:spPr>
      </p:pic>
    </p:spTree>
    <p:extLst>
      <p:ext uri="{BB962C8B-B14F-4D97-AF65-F5344CB8AC3E}">
        <p14:creationId xmlns:p14="http://schemas.microsoft.com/office/powerpoint/2010/main" val="3985428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Errors in DFT</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dirty="0"/>
          </a:p>
        </p:txBody>
      </p:sp>
      <p:pic>
        <p:nvPicPr>
          <p:cNvPr id="2050" name="Picture 2">
            <a:extLst>
              <a:ext uri="{FF2B5EF4-FFF2-40B4-BE49-F238E27FC236}">
                <a16:creationId xmlns:a16="http://schemas.microsoft.com/office/drawing/2014/main" id="{AD3F0CDD-A9B9-44E6-B1E7-FFDC88A9B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758" y="796233"/>
            <a:ext cx="6344484" cy="533856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A7B1EE53-A852-488D-B64C-A0EE231F5AB9}"/>
              </a:ext>
            </a:extLst>
          </p:cNvPr>
          <p:cNvSpPr txBox="1"/>
          <p:nvPr/>
        </p:nvSpPr>
        <p:spPr>
          <a:xfrm>
            <a:off x="0" y="6519446"/>
            <a:ext cx="3574473" cy="338554"/>
          </a:xfrm>
          <a:prstGeom prst="rect">
            <a:avLst/>
          </a:prstGeom>
          <a:noFill/>
        </p:spPr>
        <p:txBody>
          <a:bodyPr wrap="square">
            <a:spAutoFit/>
          </a:bodyPr>
          <a:lstStyle/>
          <a:p>
            <a:pPr>
              <a:spcBef>
                <a:spcPts val="0"/>
              </a:spcBef>
              <a:spcAft>
                <a:spcPts val="0"/>
              </a:spcAft>
            </a:pPr>
            <a:r>
              <a:rPr lang="en-US" sz="800" dirty="0">
                <a:effectLst/>
              </a:rPr>
              <a:t>Cohen, A. J.; Mori-Sánchez, P.; Yang, W. Insights into Current Limitations of Density Functional Theory. </a:t>
            </a:r>
            <a:r>
              <a:rPr lang="en-US" sz="800" i="1" dirty="0">
                <a:effectLst/>
              </a:rPr>
              <a:t>Science</a:t>
            </a:r>
            <a:r>
              <a:rPr lang="en-US" sz="800" dirty="0">
                <a:effectLst/>
              </a:rPr>
              <a:t> </a:t>
            </a:r>
            <a:r>
              <a:rPr lang="en-US" sz="800" b="1" dirty="0">
                <a:effectLst/>
              </a:rPr>
              <a:t>2008</a:t>
            </a:r>
            <a:r>
              <a:rPr lang="en-US" sz="800" dirty="0">
                <a:effectLst/>
              </a:rPr>
              <a:t>, </a:t>
            </a:r>
            <a:r>
              <a:rPr lang="en-US" sz="800" i="1" dirty="0">
                <a:effectLst/>
              </a:rPr>
              <a:t>321</a:t>
            </a:r>
            <a:r>
              <a:rPr lang="en-US" sz="800" dirty="0">
                <a:effectLst/>
              </a:rPr>
              <a:t> (5890), 792–794. </a:t>
            </a:r>
          </a:p>
        </p:txBody>
      </p:sp>
    </p:spTree>
    <p:extLst>
      <p:ext uri="{BB962C8B-B14F-4D97-AF65-F5344CB8AC3E}">
        <p14:creationId xmlns:p14="http://schemas.microsoft.com/office/powerpoint/2010/main" val="3040006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388C-024A-E30C-58D4-8357E14E43E5}"/>
              </a:ext>
            </a:extLst>
          </p:cNvPr>
          <p:cNvSpPr>
            <a:spLocks noGrp="1"/>
          </p:cNvSpPr>
          <p:nvPr>
            <p:ph type="title"/>
          </p:nvPr>
        </p:nvSpPr>
        <p:spPr/>
        <p:txBody>
          <a:bodyPr/>
          <a:lstStyle/>
          <a:p>
            <a:endParaRPr lang="en-US"/>
          </a:p>
        </p:txBody>
      </p:sp>
      <p:pic>
        <p:nvPicPr>
          <p:cNvPr id="6" name="內容版面配置區 5">
            <a:extLst>
              <a:ext uri="{FF2B5EF4-FFF2-40B4-BE49-F238E27FC236}">
                <a16:creationId xmlns:a16="http://schemas.microsoft.com/office/drawing/2014/main" id="{792FBA0B-013B-4339-8E1D-9706ACD50F2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4815" y="651600"/>
            <a:ext cx="7154370" cy="6132318"/>
          </a:xfrm>
        </p:spPr>
      </p:pic>
      <p:sp>
        <p:nvSpPr>
          <p:cNvPr id="4" name="Slide Number Placeholder 3">
            <a:extLst>
              <a:ext uri="{FF2B5EF4-FFF2-40B4-BE49-F238E27FC236}">
                <a16:creationId xmlns:a16="http://schemas.microsoft.com/office/drawing/2014/main" id="{7AB704A4-089F-6B14-E23B-27DC84EF5C4B}"/>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spTree>
    <p:extLst>
      <p:ext uri="{BB962C8B-B14F-4D97-AF65-F5344CB8AC3E}">
        <p14:creationId xmlns:p14="http://schemas.microsoft.com/office/powerpoint/2010/main" val="3300227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Broken symmetry state</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830997"/>
          </a:xfrm>
          <a:prstGeom prst="rect">
            <a:avLst/>
          </a:prstGeom>
          <a:noFill/>
        </p:spPr>
        <p:txBody>
          <a:bodyPr wrap="square" rtlCol="0">
            <a:spAutoFit/>
          </a:bodyPr>
          <a:lstStyle/>
          <a:p>
            <a:pPr algn="just"/>
            <a:r>
              <a:rPr lang="en-US" sz="2400" dirty="0"/>
              <a:t>The single determinant broken symmetry (BS) state can be written as a linear combination of the two SACs</a:t>
            </a:r>
          </a:p>
        </p:txBody>
      </p:sp>
      <p:sp>
        <p:nvSpPr>
          <p:cNvPr id="13" name="TextBox 9">
            <a:extLst>
              <a:ext uri="{FF2B5EF4-FFF2-40B4-BE49-F238E27FC236}">
                <a16:creationId xmlns:a16="http://schemas.microsoft.com/office/drawing/2014/main" id="{E52943FD-7AC0-4EDA-BCEA-12F941AF1923}"/>
              </a:ext>
            </a:extLst>
          </p:cNvPr>
          <p:cNvSpPr txBox="1"/>
          <p:nvPr/>
        </p:nvSpPr>
        <p:spPr>
          <a:xfrm>
            <a:off x="390544" y="2319661"/>
            <a:ext cx="8296256" cy="461665"/>
          </a:xfrm>
          <a:prstGeom prst="rect">
            <a:avLst/>
          </a:prstGeom>
          <a:noFill/>
        </p:spPr>
        <p:txBody>
          <a:bodyPr wrap="square" rtlCol="0">
            <a:spAutoFit/>
          </a:bodyPr>
          <a:lstStyle/>
          <a:p>
            <a:pPr algn="just"/>
            <a:r>
              <a:rPr lang="en-US" sz="2400" dirty="0"/>
              <a:t>The S</a:t>
            </a:r>
            <a:r>
              <a:rPr lang="en-US" sz="2400" baseline="30000" dirty="0"/>
              <a:t>2</a:t>
            </a:r>
            <a:r>
              <a:rPr lang="en-US" sz="2400" dirty="0"/>
              <a:t> expectation value of the BS wavefunction is</a:t>
            </a:r>
          </a:p>
        </p:txBody>
      </p:sp>
      <p:pic>
        <p:nvPicPr>
          <p:cNvPr id="6" name="Picture 5">
            <a:extLst>
              <a:ext uri="{FF2B5EF4-FFF2-40B4-BE49-F238E27FC236}">
                <a16:creationId xmlns:a16="http://schemas.microsoft.com/office/drawing/2014/main" id="{9FE3A1C6-0A54-1725-C2CC-24012B0A32A4}"/>
              </a:ext>
            </a:extLst>
          </p:cNvPr>
          <p:cNvPicPr>
            <a:picLocks noChangeAspect="1"/>
          </p:cNvPicPr>
          <p:nvPr/>
        </p:nvPicPr>
        <p:blipFill>
          <a:blip r:embed="rId3"/>
          <a:stretch>
            <a:fillRect/>
          </a:stretch>
        </p:blipFill>
        <p:spPr>
          <a:xfrm>
            <a:off x="558244" y="1583061"/>
            <a:ext cx="3949700" cy="736600"/>
          </a:xfrm>
          <a:prstGeom prst="rect">
            <a:avLst/>
          </a:prstGeom>
        </p:spPr>
      </p:pic>
      <p:pic>
        <p:nvPicPr>
          <p:cNvPr id="10" name="Picture 9">
            <a:extLst>
              <a:ext uri="{FF2B5EF4-FFF2-40B4-BE49-F238E27FC236}">
                <a16:creationId xmlns:a16="http://schemas.microsoft.com/office/drawing/2014/main" id="{7ED88271-59A5-9805-EB34-674161471AB2}"/>
              </a:ext>
            </a:extLst>
          </p:cNvPr>
          <p:cNvPicPr>
            <a:picLocks noChangeAspect="1"/>
          </p:cNvPicPr>
          <p:nvPr/>
        </p:nvPicPr>
        <p:blipFill>
          <a:blip r:embed="rId4"/>
          <a:stretch>
            <a:fillRect/>
          </a:stretch>
        </p:blipFill>
        <p:spPr>
          <a:xfrm>
            <a:off x="558246" y="2781326"/>
            <a:ext cx="7772400" cy="1770926"/>
          </a:xfrm>
          <a:prstGeom prst="rect">
            <a:avLst/>
          </a:prstGeom>
        </p:spPr>
      </p:pic>
      <p:sp>
        <p:nvSpPr>
          <p:cNvPr id="16" name="矩形 4">
            <a:extLst>
              <a:ext uri="{FF2B5EF4-FFF2-40B4-BE49-F238E27FC236}">
                <a16:creationId xmlns:a16="http://schemas.microsoft.com/office/drawing/2014/main" id="{4E625829-CC74-B47B-3AEB-92BAD13505F1}"/>
              </a:ext>
            </a:extLst>
          </p:cNvPr>
          <p:cNvSpPr/>
          <p:nvPr/>
        </p:nvSpPr>
        <p:spPr>
          <a:xfrm>
            <a:off x="0" y="6519446"/>
            <a:ext cx="5705856" cy="338554"/>
          </a:xfrm>
          <a:prstGeom prst="rect">
            <a:avLst/>
          </a:prstGeom>
        </p:spPr>
        <p:txBody>
          <a:bodyPr wrap="square">
            <a:spAutoFit/>
          </a:bodyPr>
          <a:lstStyle/>
          <a:p>
            <a:r>
              <a:rPr lang="en-US" sz="800" dirty="0">
                <a:effectLst/>
              </a:rPr>
              <a:t>Yamaguchi, K.; Jensen, F.; Dorigo, A.; </a:t>
            </a:r>
            <a:r>
              <a:rPr lang="en-US" sz="800" dirty="0" err="1">
                <a:effectLst/>
              </a:rPr>
              <a:t>Houk</a:t>
            </a:r>
            <a:r>
              <a:rPr lang="en-US" sz="800" dirty="0">
                <a:effectLst/>
              </a:rPr>
              <a:t>, K. N. A Spin Correction Procedure for Unrestricted Hartree-</a:t>
            </a:r>
            <a:r>
              <a:rPr lang="en-US" sz="800" dirty="0" err="1">
                <a:effectLst/>
              </a:rPr>
              <a:t>Fock</a:t>
            </a:r>
            <a:r>
              <a:rPr lang="en-US" sz="800" dirty="0">
                <a:effectLst/>
              </a:rPr>
              <a:t> and </a:t>
            </a:r>
            <a:r>
              <a:rPr lang="en-US" sz="800" dirty="0" err="1">
                <a:effectLst/>
              </a:rPr>
              <a:t>Møller-Plesset</a:t>
            </a:r>
            <a:r>
              <a:rPr lang="en-US" sz="800" dirty="0">
                <a:effectLst/>
              </a:rPr>
              <a:t> Wavefunctions for Singlet Diradicals and Polyradicals. </a:t>
            </a:r>
            <a:r>
              <a:rPr lang="en-US" sz="800" i="1" dirty="0">
                <a:effectLst/>
              </a:rPr>
              <a:t>Chemical Physics Letters</a:t>
            </a:r>
            <a:r>
              <a:rPr lang="en-US" sz="800" dirty="0">
                <a:effectLst/>
              </a:rPr>
              <a:t> </a:t>
            </a:r>
            <a:r>
              <a:rPr lang="en-US" sz="800" b="1" dirty="0">
                <a:effectLst/>
              </a:rPr>
              <a:t>1988</a:t>
            </a:r>
            <a:r>
              <a:rPr lang="en-US" sz="800" dirty="0">
                <a:effectLst/>
              </a:rPr>
              <a:t>, </a:t>
            </a:r>
            <a:r>
              <a:rPr lang="en-US" sz="800" i="1" dirty="0">
                <a:effectLst/>
              </a:rPr>
              <a:t>149</a:t>
            </a:r>
            <a:r>
              <a:rPr lang="en-US" sz="800" dirty="0">
                <a:effectLst/>
              </a:rPr>
              <a:t> (5), 537–542. </a:t>
            </a:r>
          </a:p>
        </p:txBody>
      </p:sp>
      <p:pic>
        <p:nvPicPr>
          <p:cNvPr id="17" name="Picture 16">
            <a:extLst>
              <a:ext uri="{FF2B5EF4-FFF2-40B4-BE49-F238E27FC236}">
                <a16:creationId xmlns:a16="http://schemas.microsoft.com/office/drawing/2014/main" id="{AB41313B-0957-CDF3-1895-DFD0CE36BDDD}"/>
              </a:ext>
            </a:extLst>
          </p:cNvPr>
          <p:cNvPicPr>
            <a:picLocks noChangeAspect="1"/>
          </p:cNvPicPr>
          <p:nvPr/>
        </p:nvPicPr>
        <p:blipFill>
          <a:blip r:embed="rId5"/>
          <a:stretch>
            <a:fillRect/>
          </a:stretch>
        </p:blipFill>
        <p:spPr>
          <a:xfrm>
            <a:off x="558244" y="4557663"/>
            <a:ext cx="4737100" cy="965200"/>
          </a:xfrm>
          <a:prstGeom prst="rect">
            <a:avLst/>
          </a:prstGeom>
        </p:spPr>
      </p:pic>
    </p:spTree>
    <p:extLst>
      <p:ext uri="{BB962C8B-B14F-4D97-AF65-F5344CB8AC3E}">
        <p14:creationId xmlns:p14="http://schemas.microsoft.com/office/powerpoint/2010/main" val="599076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Broken </a:t>
            </a:r>
            <a:r>
              <a:rPr lang="en-US" altLang="zh-TW" sz="2800"/>
              <a:t>symmetry state</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sz="2400" dirty="0"/>
              <a:t>The energy of the BS state</a:t>
            </a:r>
          </a:p>
        </p:txBody>
      </p:sp>
      <p:sp>
        <p:nvSpPr>
          <p:cNvPr id="13" name="TextBox 9">
            <a:extLst>
              <a:ext uri="{FF2B5EF4-FFF2-40B4-BE49-F238E27FC236}">
                <a16:creationId xmlns:a16="http://schemas.microsoft.com/office/drawing/2014/main" id="{E52943FD-7AC0-4EDA-BCEA-12F941AF1923}"/>
              </a:ext>
            </a:extLst>
          </p:cNvPr>
          <p:cNvSpPr txBox="1"/>
          <p:nvPr/>
        </p:nvSpPr>
        <p:spPr>
          <a:xfrm>
            <a:off x="390544" y="3647184"/>
            <a:ext cx="8296256" cy="461665"/>
          </a:xfrm>
          <a:prstGeom prst="rect">
            <a:avLst/>
          </a:prstGeom>
          <a:noFill/>
        </p:spPr>
        <p:txBody>
          <a:bodyPr wrap="square" rtlCol="0">
            <a:spAutoFit/>
          </a:bodyPr>
          <a:lstStyle/>
          <a:p>
            <a:pPr algn="just"/>
            <a:r>
              <a:rPr lang="en-US" sz="2400" dirty="0"/>
              <a:t>Hence, the energy of the BS and pure state</a:t>
            </a:r>
          </a:p>
        </p:txBody>
      </p:sp>
      <p:sp>
        <p:nvSpPr>
          <p:cNvPr id="14" name="TextBox 9">
            <a:extLst>
              <a:ext uri="{FF2B5EF4-FFF2-40B4-BE49-F238E27FC236}">
                <a16:creationId xmlns:a16="http://schemas.microsoft.com/office/drawing/2014/main" id="{69B0C79F-AC3E-CD68-9052-1D133F1F161D}"/>
              </a:ext>
            </a:extLst>
          </p:cNvPr>
          <p:cNvSpPr txBox="1"/>
          <p:nvPr/>
        </p:nvSpPr>
        <p:spPr>
          <a:xfrm>
            <a:off x="390544" y="1951424"/>
            <a:ext cx="8296256" cy="461665"/>
          </a:xfrm>
          <a:prstGeom prst="rect">
            <a:avLst/>
          </a:prstGeom>
          <a:noFill/>
        </p:spPr>
        <p:txBody>
          <a:bodyPr wrap="square" rtlCol="0">
            <a:spAutoFit/>
          </a:bodyPr>
          <a:lstStyle/>
          <a:p>
            <a:pPr algn="just"/>
            <a:r>
              <a:rPr lang="en-US" sz="2400" dirty="0"/>
              <a:t>By orthonormality relation,</a:t>
            </a:r>
          </a:p>
        </p:txBody>
      </p:sp>
      <p:pic>
        <p:nvPicPr>
          <p:cNvPr id="15" name="Picture 14">
            <a:extLst>
              <a:ext uri="{FF2B5EF4-FFF2-40B4-BE49-F238E27FC236}">
                <a16:creationId xmlns:a16="http://schemas.microsoft.com/office/drawing/2014/main" id="{7894BB10-72D3-6578-D7C2-CFE5964EC90E}"/>
              </a:ext>
            </a:extLst>
          </p:cNvPr>
          <p:cNvPicPr>
            <a:picLocks noChangeAspect="1"/>
          </p:cNvPicPr>
          <p:nvPr/>
        </p:nvPicPr>
        <p:blipFill>
          <a:blip r:embed="rId3"/>
          <a:stretch>
            <a:fillRect/>
          </a:stretch>
        </p:blipFill>
        <p:spPr>
          <a:xfrm>
            <a:off x="558244" y="2416274"/>
            <a:ext cx="6769100" cy="1231900"/>
          </a:xfrm>
          <a:prstGeom prst="rect">
            <a:avLst/>
          </a:prstGeom>
        </p:spPr>
      </p:pic>
      <p:pic>
        <p:nvPicPr>
          <p:cNvPr id="16" name="Picture 15">
            <a:extLst>
              <a:ext uri="{FF2B5EF4-FFF2-40B4-BE49-F238E27FC236}">
                <a16:creationId xmlns:a16="http://schemas.microsoft.com/office/drawing/2014/main" id="{607EECFC-04CD-13EC-51E1-72613D7E496F}"/>
              </a:ext>
            </a:extLst>
          </p:cNvPr>
          <p:cNvPicPr>
            <a:picLocks noChangeAspect="1"/>
          </p:cNvPicPr>
          <p:nvPr/>
        </p:nvPicPr>
        <p:blipFill>
          <a:blip r:embed="rId4"/>
          <a:stretch>
            <a:fillRect/>
          </a:stretch>
        </p:blipFill>
        <p:spPr>
          <a:xfrm>
            <a:off x="558244" y="1241214"/>
            <a:ext cx="4064000" cy="711200"/>
          </a:xfrm>
          <a:prstGeom prst="rect">
            <a:avLst/>
          </a:prstGeom>
        </p:spPr>
      </p:pic>
      <p:pic>
        <p:nvPicPr>
          <p:cNvPr id="18" name="Picture 17">
            <a:extLst>
              <a:ext uri="{FF2B5EF4-FFF2-40B4-BE49-F238E27FC236}">
                <a16:creationId xmlns:a16="http://schemas.microsoft.com/office/drawing/2014/main" id="{523A4A4C-A610-8844-8578-310A463518FD}"/>
              </a:ext>
            </a:extLst>
          </p:cNvPr>
          <p:cNvPicPr>
            <a:picLocks noChangeAspect="1"/>
          </p:cNvPicPr>
          <p:nvPr/>
        </p:nvPicPr>
        <p:blipFill>
          <a:blip r:embed="rId5"/>
          <a:stretch>
            <a:fillRect/>
          </a:stretch>
        </p:blipFill>
        <p:spPr>
          <a:xfrm>
            <a:off x="558244" y="4108459"/>
            <a:ext cx="5994400" cy="698500"/>
          </a:xfrm>
          <a:prstGeom prst="rect">
            <a:avLst/>
          </a:prstGeom>
        </p:spPr>
      </p:pic>
      <p:pic>
        <p:nvPicPr>
          <p:cNvPr id="20" name="Picture 19">
            <a:extLst>
              <a:ext uri="{FF2B5EF4-FFF2-40B4-BE49-F238E27FC236}">
                <a16:creationId xmlns:a16="http://schemas.microsoft.com/office/drawing/2014/main" id="{0D82183C-BE8A-E572-32B2-040DF3145ACD}"/>
              </a:ext>
            </a:extLst>
          </p:cNvPr>
          <p:cNvPicPr>
            <a:picLocks noChangeAspect="1"/>
          </p:cNvPicPr>
          <p:nvPr/>
        </p:nvPicPr>
        <p:blipFill>
          <a:blip r:embed="rId6"/>
          <a:stretch>
            <a:fillRect/>
          </a:stretch>
        </p:blipFill>
        <p:spPr>
          <a:xfrm>
            <a:off x="558246" y="4823686"/>
            <a:ext cx="7772400" cy="1790819"/>
          </a:xfrm>
          <a:prstGeom prst="rect">
            <a:avLst/>
          </a:prstGeom>
        </p:spPr>
      </p:pic>
      <p:sp>
        <p:nvSpPr>
          <p:cNvPr id="12" name="矩形 4">
            <a:extLst>
              <a:ext uri="{FF2B5EF4-FFF2-40B4-BE49-F238E27FC236}">
                <a16:creationId xmlns:a16="http://schemas.microsoft.com/office/drawing/2014/main" id="{AAFF38E7-9C60-4490-969E-28058C239236}"/>
              </a:ext>
            </a:extLst>
          </p:cNvPr>
          <p:cNvSpPr/>
          <p:nvPr/>
        </p:nvSpPr>
        <p:spPr>
          <a:xfrm>
            <a:off x="0" y="6519446"/>
            <a:ext cx="5705856" cy="338554"/>
          </a:xfrm>
          <a:prstGeom prst="rect">
            <a:avLst/>
          </a:prstGeom>
        </p:spPr>
        <p:txBody>
          <a:bodyPr wrap="square">
            <a:spAutoFit/>
          </a:bodyPr>
          <a:lstStyle/>
          <a:p>
            <a:r>
              <a:rPr lang="en-US" sz="800" dirty="0">
                <a:effectLst/>
              </a:rPr>
              <a:t>Yamaguchi, K.; Jensen, F.; Dorigo, A.; </a:t>
            </a:r>
            <a:r>
              <a:rPr lang="en-US" sz="800" dirty="0" err="1">
                <a:effectLst/>
              </a:rPr>
              <a:t>Houk</a:t>
            </a:r>
            <a:r>
              <a:rPr lang="en-US" sz="800" dirty="0">
                <a:effectLst/>
              </a:rPr>
              <a:t>, K. N. A Spin Correction Procedure for Unrestricted Hartree-</a:t>
            </a:r>
            <a:r>
              <a:rPr lang="en-US" sz="800" dirty="0" err="1">
                <a:effectLst/>
              </a:rPr>
              <a:t>Fock</a:t>
            </a:r>
            <a:r>
              <a:rPr lang="en-US" sz="800" dirty="0">
                <a:effectLst/>
              </a:rPr>
              <a:t> and </a:t>
            </a:r>
            <a:r>
              <a:rPr lang="en-US" sz="800" dirty="0" err="1">
                <a:effectLst/>
              </a:rPr>
              <a:t>Møller-Plesset</a:t>
            </a:r>
            <a:r>
              <a:rPr lang="en-US" sz="800" dirty="0">
                <a:effectLst/>
              </a:rPr>
              <a:t> Wavefunctions for Singlet Diradicals and Polyradicals. </a:t>
            </a:r>
            <a:r>
              <a:rPr lang="en-US" sz="800" i="1" dirty="0">
                <a:effectLst/>
              </a:rPr>
              <a:t>Chemical Physics Letters</a:t>
            </a:r>
            <a:r>
              <a:rPr lang="en-US" sz="800" dirty="0">
                <a:effectLst/>
              </a:rPr>
              <a:t> </a:t>
            </a:r>
            <a:r>
              <a:rPr lang="en-US" sz="800" b="1" dirty="0">
                <a:effectLst/>
              </a:rPr>
              <a:t>1988</a:t>
            </a:r>
            <a:r>
              <a:rPr lang="en-US" sz="800" dirty="0">
                <a:effectLst/>
              </a:rPr>
              <a:t>, </a:t>
            </a:r>
            <a:r>
              <a:rPr lang="en-US" sz="800" i="1" dirty="0">
                <a:effectLst/>
              </a:rPr>
              <a:t>149</a:t>
            </a:r>
            <a:r>
              <a:rPr lang="en-US" sz="800" dirty="0">
                <a:effectLst/>
              </a:rPr>
              <a:t> (5), 537–542. </a:t>
            </a:r>
          </a:p>
        </p:txBody>
      </p:sp>
    </p:spTree>
    <p:extLst>
      <p:ext uri="{BB962C8B-B14F-4D97-AF65-F5344CB8AC3E}">
        <p14:creationId xmlns:p14="http://schemas.microsoft.com/office/powerpoint/2010/main" val="103608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841C48-5853-4852-ADA9-03D54A7C1E06}"/>
              </a:ext>
            </a:extLst>
          </p:cNvPr>
          <p:cNvSpPr>
            <a:spLocks noGrp="1"/>
          </p:cNvSpPr>
          <p:nvPr>
            <p:ph type="title"/>
          </p:nvPr>
        </p:nvSpPr>
        <p:spPr/>
        <p:txBody>
          <a:bodyPr/>
          <a:lstStyle/>
          <a:p>
            <a:r>
              <a:rPr lang="en-US" dirty="0"/>
              <a:t>Case study</a:t>
            </a:r>
          </a:p>
        </p:txBody>
      </p:sp>
      <p:sp>
        <p:nvSpPr>
          <p:cNvPr id="3" name="內容版面配置區 2">
            <a:extLst>
              <a:ext uri="{FF2B5EF4-FFF2-40B4-BE49-F238E27FC236}">
                <a16:creationId xmlns:a16="http://schemas.microsoft.com/office/drawing/2014/main" id="{8BCBA4D4-4AD2-4540-9B8D-EA14F7BF31C1}"/>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22E2E8E0-4A0E-4521-B45E-113CD27CA6B6}"/>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spTree>
    <p:extLst>
      <p:ext uri="{BB962C8B-B14F-4D97-AF65-F5344CB8AC3E}">
        <p14:creationId xmlns:p14="http://schemas.microsoft.com/office/powerpoint/2010/main" val="30986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Spin purification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sz="2400" dirty="0"/>
                  <a:t>Substitute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2</m:t>
                        </m:r>
                      </m:sup>
                    </m:sSubSup>
                  </m:oMath>
                </a14:m>
                <a:r>
                  <a:rPr lang="en-US" sz="2400" dirty="0"/>
                  <a:t> by the S</a:t>
                </a:r>
                <a:r>
                  <a:rPr lang="en-US" sz="2400" baseline="30000" dirty="0"/>
                  <a:t>2</a:t>
                </a:r>
                <a:r>
                  <a:rPr lang="en-US" sz="2400" dirty="0"/>
                  <a:t> expectation values  </a:t>
                </a:r>
              </a:p>
            </p:txBody>
          </p:sp>
        </mc:Choice>
        <mc:Fallback xmlns="">
          <p:sp>
            <p:nvSpPr>
              <p:cNvPr id="9" name="TextBox 9">
                <a:extLst>
                  <a:ext uri="{FF2B5EF4-FFF2-40B4-BE49-F238E27FC236}">
                    <a16:creationId xmlns:a16="http://schemas.microsoft.com/office/drawing/2014/main" id="{5E2745AC-C32C-435F-AB21-E6BBF83D79E7}"/>
                  </a:ext>
                </a:extLst>
              </p:cNvPr>
              <p:cNvSpPr txBox="1">
                <a:spLocks noRot="1" noChangeAspect="1" noMove="1" noResize="1" noEditPoints="1" noAdjustHandles="1" noChangeArrowheads="1" noChangeShapeType="1" noTextEdit="1"/>
              </p:cNvSpPr>
              <p:nvPr/>
            </p:nvSpPr>
            <p:spPr>
              <a:xfrm>
                <a:off x="390544" y="777196"/>
                <a:ext cx="8296256" cy="461665"/>
              </a:xfrm>
              <a:prstGeom prst="rect">
                <a:avLst/>
              </a:prstGeom>
              <a:blipFill>
                <a:blip r:embed="rId3"/>
                <a:stretch>
                  <a:fillRect l="-1102"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19AC6062-A28E-9EBC-81CF-49619927748F}"/>
                  </a:ext>
                </a:extLst>
              </p:cNvPr>
              <p:cNvSpPr txBox="1"/>
              <p:nvPr/>
            </p:nvSpPr>
            <p:spPr>
              <a:xfrm>
                <a:off x="390544" y="3207361"/>
                <a:ext cx="8296256" cy="461665"/>
              </a:xfrm>
              <a:prstGeom prst="rect">
                <a:avLst/>
              </a:prstGeom>
              <a:noFill/>
            </p:spPr>
            <p:txBody>
              <a:bodyPr wrap="square" rtlCol="0">
                <a:spAutoFit/>
              </a:bodyPr>
              <a:lstStyle/>
              <a:p>
                <a:pPr algn="just"/>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𝑡</m:t>
                        </m:r>
                      </m:sub>
                    </m:sSub>
                  </m:oMath>
                </a14:m>
                <a:r>
                  <a:rPr lang="en-US" sz="2400" dirty="0"/>
                  <a:t> can be obtained from any of the triplet wavefunctions</a:t>
                </a:r>
              </a:p>
            </p:txBody>
          </p:sp>
        </mc:Choice>
        <mc:Fallback xmlns="">
          <p:sp>
            <p:nvSpPr>
              <p:cNvPr id="7" name="TextBox 9">
                <a:extLst>
                  <a:ext uri="{FF2B5EF4-FFF2-40B4-BE49-F238E27FC236}">
                    <a16:creationId xmlns:a16="http://schemas.microsoft.com/office/drawing/2014/main" id="{19AC6062-A28E-9EBC-81CF-49619927748F}"/>
                  </a:ext>
                </a:extLst>
              </p:cNvPr>
              <p:cNvSpPr txBox="1">
                <a:spLocks noRot="1" noChangeAspect="1" noMove="1" noResize="1" noEditPoints="1" noAdjustHandles="1" noChangeArrowheads="1" noChangeShapeType="1" noTextEdit="1"/>
              </p:cNvSpPr>
              <p:nvPr/>
            </p:nvSpPr>
            <p:spPr>
              <a:xfrm>
                <a:off x="390544" y="3207361"/>
                <a:ext cx="8296256" cy="461665"/>
              </a:xfrm>
              <a:prstGeom prst="rect">
                <a:avLst/>
              </a:prstGeom>
              <a:blipFill>
                <a:blip r:embed="rId4"/>
                <a:stretch>
                  <a:fillRect l="-153" t="-10811" b="-2973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E599F5C8-DC50-983B-FF64-A33993B749AF}"/>
              </a:ext>
            </a:extLst>
          </p:cNvPr>
          <p:cNvPicPr>
            <a:picLocks noChangeAspect="1"/>
          </p:cNvPicPr>
          <p:nvPr/>
        </p:nvPicPr>
        <p:blipFill>
          <a:blip r:embed="rId5"/>
          <a:stretch>
            <a:fillRect/>
          </a:stretch>
        </p:blipFill>
        <p:spPr>
          <a:xfrm>
            <a:off x="558246" y="3669026"/>
            <a:ext cx="7772400" cy="721278"/>
          </a:xfrm>
          <a:prstGeom prst="rect">
            <a:avLst/>
          </a:prstGeom>
        </p:spPr>
      </p:pic>
      <p:sp>
        <p:nvSpPr>
          <p:cNvPr id="11" name="TextBox 9">
            <a:extLst>
              <a:ext uri="{FF2B5EF4-FFF2-40B4-BE49-F238E27FC236}">
                <a16:creationId xmlns:a16="http://schemas.microsoft.com/office/drawing/2014/main" id="{80DD0E5C-4043-594A-25EF-8CEB8318928C}"/>
              </a:ext>
            </a:extLst>
          </p:cNvPr>
          <p:cNvSpPr txBox="1"/>
          <p:nvPr/>
        </p:nvSpPr>
        <p:spPr>
          <a:xfrm>
            <a:off x="390544" y="4386692"/>
            <a:ext cx="8296256"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This process of correcting the energy of the BS state using the S</a:t>
            </a:r>
            <a:r>
              <a:rPr lang="en-US" sz="2400" baseline="30000" dirty="0"/>
              <a:t>2</a:t>
            </a:r>
            <a:r>
              <a:rPr lang="en-US" sz="2400" dirty="0"/>
              <a:t> value of the BS and triplet states and the energy of the triplet state is called </a:t>
            </a:r>
            <a:r>
              <a:rPr lang="en-US" sz="2400" i="1" dirty="0"/>
              <a:t>spin purification</a:t>
            </a:r>
            <a:r>
              <a:rPr lang="en-US" sz="2400" dirty="0"/>
              <a:t>. </a:t>
            </a:r>
          </a:p>
        </p:txBody>
      </p:sp>
      <p:pic>
        <p:nvPicPr>
          <p:cNvPr id="12" name="Picture 11">
            <a:extLst>
              <a:ext uri="{FF2B5EF4-FFF2-40B4-BE49-F238E27FC236}">
                <a16:creationId xmlns:a16="http://schemas.microsoft.com/office/drawing/2014/main" id="{613FE491-2F74-954B-12DD-94BF45A03A04}"/>
              </a:ext>
            </a:extLst>
          </p:cNvPr>
          <p:cNvPicPr>
            <a:picLocks noChangeAspect="1"/>
          </p:cNvPicPr>
          <p:nvPr/>
        </p:nvPicPr>
        <p:blipFill>
          <a:blip r:embed="rId6"/>
          <a:stretch>
            <a:fillRect/>
          </a:stretch>
        </p:blipFill>
        <p:spPr>
          <a:xfrm>
            <a:off x="558244" y="1238861"/>
            <a:ext cx="6400800" cy="1968500"/>
          </a:xfrm>
          <a:prstGeom prst="rect">
            <a:avLst/>
          </a:prstGeom>
        </p:spPr>
      </p:pic>
      <p:sp>
        <p:nvSpPr>
          <p:cNvPr id="13" name="矩形 4">
            <a:extLst>
              <a:ext uri="{FF2B5EF4-FFF2-40B4-BE49-F238E27FC236}">
                <a16:creationId xmlns:a16="http://schemas.microsoft.com/office/drawing/2014/main" id="{A906E6E0-80B5-4BA3-A393-699BE2ED269D}"/>
              </a:ext>
            </a:extLst>
          </p:cNvPr>
          <p:cNvSpPr/>
          <p:nvPr/>
        </p:nvSpPr>
        <p:spPr>
          <a:xfrm>
            <a:off x="0" y="6519446"/>
            <a:ext cx="5705856" cy="338554"/>
          </a:xfrm>
          <a:prstGeom prst="rect">
            <a:avLst/>
          </a:prstGeom>
        </p:spPr>
        <p:txBody>
          <a:bodyPr wrap="square">
            <a:spAutoFit/>
          </a:bodyPr>
          <a:lstStyle/>
          <a:p>
            <a:r>
              <a:rPr lang="en-US" sz="800" dirty="0">
                <a:effectLst/>
              </a:rPr>
              <a:t>Yamaguchi, K.; Jensen, F.; Dorigo, A.; </a:t>
            </a:r>
            <a:r>
              <a:rPr lang="en-US" sz="800" dirty="0" err="1">
                <a:effectLst/>
              </a:rPr>
              <a:t>Houk</a:t>
            </a:r>
            <a:r>
              <a:rPr lang="en-US" sz="800" dirty="0">
                <a:effectLst/>
              </a:rPr>
              <a:t>, K. N. A Spin Correction Procedure for Unrestricted Hartree-</a:t>
            </a:r>
            <a:r>
              <a:rPr lang="en-US" sz="800" dirty="0" err="1">
                <a:effectLst/>
              </a:rPr>
              <a:t>Fock</a:t>
            </a:r>
            <a:r>
              <a:rPr lang="en-US" sz="800" dirty="0">
                <a:effectLst/>
              </a:rPr>
              <a:t> and </a:t>
            </a:r>
            <a:r>
              <a:rPr lang="en-US" sz="800" dirty="0" err="1">
                <a:effectLst/>
              </a:rPr>
              <a:t>Møller-Plesset</a:t>
            </a:r>
            <a:r>
              <a:rPr lang="en-US" sz="800" dirty="0">
                <a:effectLst/>
              </a:rPr>
              <a:t> Wavefunctions for Singlet Diradicals and Polyradicals. </a:t>
            </a:r>
            <a:r>
              <a:rPr lang="en-US" sz="800" i="1" dirty="0">
                <a:effectLst/>
              </a:rPr>
              <a:t>Chemical Physics Letters</a:t>
            </a:r>
            <a:r>
              <a:rPr lang="en-US" sz="800" dirty="0">
                <a:effectLst/>
              </a:rPr>
              <a:t> </a:t>
            </a:r>
            <a:r>
              <a:rPr lang="en-US" sz="800" b="1" dirty="0">
                <a:effectLst/>
              </a:rPr>
              <a:t>1988</a:t>
            </a:r>
            <a:r>
              <a:rPr lang="en-US" sz="800" dirty="0">
                <a:effectLst/>
              </a:rPr>
              <a:t>, </a:t>
            </a:r>
            <a:r>
              <a:rPr lang="en-US" sz="800" i="1" dirty="0">
                <a:effectLst/>
              </a:rPr>
              <a:t>149</a:t>
            </a:r>
            <a:r>
              <a:rPr lang="en-US" sz="800" dirty="0">
                <a:effectLst/>
              </a:rPr>
              <a:t> (5), 537–542. </a:t>
            </a:r>
          </a:p>
        </p:txBody>
      </p:sp>
    </p:spTree>
    <p:extLst>
      <p:ext uri="{BB962C8B-B14F-4D97-AF65-F5344CB8AC3E}">
        <p14:creationId xmlns:p14="http://schemas.microsoft.com/office/powerpoint/2010/main" val="3585764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6FFB-1AFE-82C6-90A9-824F765B9BFA}"/>
              </a:ext>
            </a:extLst>
          </p:cNvPr>
          <p:cNvSpPr>
            <a:spLocks noGrp="1"/>
          </p:cNvSpPr>
          <p:nvPr>
            <p:ph type="title"/>
          </p:nvPr>
        </p:nvSpPr>
        <p:spPr/>
        <p:txBody>
          <a:bodyPr/>
          <a:lstStyle/>
          <a:p>
            <a:r>
              <a:rPr lang="en-US" dirty="0"/>
              <a:t>DFA vs HF</a:t>
            </a:r>
          </a:p>
        </p:txBody>
      </p:sp>
      <p:sp>
        <p:nvSpPr>
          <p:cNvPr id="3" name="Content Placeholder 2">
            <a:extLst>
              <a:ext uri="{FF2B5EF4-FFF2-40B4-BE49-F238E27FC236}">
                <a16:creationId xmlns:a16="http://schemas.microsoft.com/office/drawing/2014/main" id="{47C8D6E1-00C6-57E0-236D-988970EDCEF8}"/>
              </a:ext>
            </a:extLst>
          </p:cNvPr>
          <p:cNvSpPr>
            <a:spLocks noGrp="1"/>
          </p:cNvSpPr>
          <p:nvPr>
            <p:ph idx="1"/>
          </p:nvPr>
        </p:nvSpPr>
        <p:spPr/>
        <p:txBody>
          <a:bodyPr/>
          <a:lstStyle/>
          <a:p>
            <a:r>
              <a:rPr lang="en-US" dirty="0"/>
              <a:t>DFA: </a:t>
            </a:r>
          </a:p>
          <a:p>
            <a:pPr marL="457200" indent="-457200">
              <a:buFont typeface="+mj-lt"/>
              <a:buAutoNum type="arabicPeriod"/>
            </a:pPr>
            <a:r>
              <a:rPr lang="en-US" dirty="0">
                <a:solidFill>
                  <a:srgbClr val="FF0000"/>
                </a:solidFill>
              </a:rPr>
              <a:t>Black box approximate functionals that may or may not be constrained to physics-based asymptotic limits.</a:t>
            </a:r>
          </a:p>
          <a:p>
            <a:pPr marL="457200" indent="-457200">
              <a:buFont typeface="+mj-lt"/>
              <a:buAutoNum type="arabicPeriod"/>
            </a:pPr>
            <a:r>
              <a:rPr lang="en-US" dirty="0">
                <a:solidFill>
                  <a:srgbClr val="FF0000"/>
                </a:solidFill>
              </a:rPr>
              <a:t>Some have issues with SIE.</a:t>
            </a:r>
          </a:p>
          <a:p>
            <a:pPr marL="457200" indent="-457200">
              <a:buFont typeface="+mj-lt"/>
              <a:buAutoNum type="arabicPeriod"/>
            </a:pPr>
            <a:r>
              <a:rPr lang="en-US" dirty="0">
                <a:solidFill>
                  <a:srgbClr val="FF0000"/>
                </a:solidFill>
              </a:rPr>
              <a:t>Have issues with static correlation.</a:t>
            </a:r>
          </a:p>
          <a:p>
            <a:r>
              <a:rPr lang="en-US" dirty="0"/>
              <a:t>HF</a:t>
            </a:r>
          </a:p>
          <a:p>
            <a:pPr marL="457200" indent="-457200">
              <a:buFont typeface="+mj-lt"/>
              <a:buAutoNum type="arabicPeriod"/>
            </a:pPr>
            <a:r>
              <a:rPr lang="en-US" dirty="0"/>
              <a:t>Formally exact within the mean field approximation.</a:t>
            </a:r>
          </a:p>
          <a:p>
            <a:pPr marL="457200" indent="-457200">
              <a:buFont typeface="+mj-lt"/>
              <a:buAutoNum type="arabicPeriod"/>
            </a:pPr>
            <a:r>
              <a:rPr lang="en-US" dirty="0"/>
              <a:t>No issue with one particle SIE.</a:t>
            </a:r>
          </a:p>
          <a:p>
            <a:pPr marL="457200" indent="-457200">
              <a:buFont typeface="+mj-lt"/>
              <a:buAutoNum type="arabicPeriod"/>
            </a:pPr>
            <a:r>
              <a:rPr lang="en-US" dirty="0">
                <a:solidFill>
                  <a:srgbClr val="FF0000"/>
                </a:solidFill>
              </a:rPr>
              <a:t>Have issues with static correlation.</a:t>
            </a:r>
          </a:p>
          <a:p>
            <a:pPr marL="457200" indent="-457200">
              <a:buFont typeface="+mj-lt"/>
              <a:buAutoNum type="arabicPeriod"/>
            </a:pPr>
            <a:r>
              <a:rPr lang="en-US" dirty="0">
                <a:solidFill>
                  <a:srgbClr val="FF0000"/>
                </a:solidFill>
              </a:rPr>
              <a:t>Have issues with dynamics correlation.</a:t>
            </a:r>
          </a:p>
        </p:txBody>
      </p:sp>
      <p:sp>
        <p:nvSpPr>
          <p:cNvPr id="4" name="Slide Number Placeholder 3">
            <a:extLst>
              <a:ext uri="{FF2B5EF4-FFF2-40B4-BE49-F238E27FC236}">
                <a16:creationId xmlns:a16="http://schemas.microsoft.com/office/drawing/2014/main" id="{31A8FFEB-0E15-FED9-9172-0F7995555DA5}"/>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Tree>
    <p:extLst>
      <p:ext uri="{BB962C8B-B14F-4D97-AF65-F5344CB8AC3E}">
        <p14:creationId xmlns:p14="http://schemas.microsoft.com/office/powerpoint/2010/main" val="4270875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6FFB-1AFE-82C6-90A9-824F765B9BFA}"/>
              </a:ext>
            </a:extLst>
          </p:cNvPr>
          <p:cNvSpPr>
            <a:spLocks noGrp="1"/>
          </p:cNvSpPr>
          <p:nvPr>
            <p:ph type="title"/>
          </p:nvPr>
        </p:nvSpPr>
        <p:spPr/>
        <p:txBody>
          <a:bodyPr/>
          <a:lstStyle/>
          <a:p>
            <a:r>
              <a:rPr lang="en-US" dirty="0"/>
              <a:t>Post HF method</a:t>
            </a:r>
          </a:p>
        </p:txBody>
      </p:sp>
      <p:sp>
        <p:nvSpPr>
          <p:cNvPr id="3" name="Content Placeholder 2">
            <a:extLst>
              <a:ext uri="{FF2B5EF4-FFF2-40B4-BE49-F238E27FC236}">
                <a16:creationId xmlns:a16="http://schemas.microsoft.com/office/drawing/2014/main" id="{47C8D6E1-00C6-57E0-236D-988970EDCEF8}"/>
              </a:ext>
            </a:extLst>
          </p:cNvPr>
          <p:cNvSpPr>
            <a:spLocks noGrp="1"/>
          </p:cNvSpPr>
          <p:nvPr>
            <p:ph idx="1"/>
          </p:nvPr>
        </p:nvSpPr>
        <p:spPr/>
        <p:txBody>
          <a:bodyPr>
            <a:normAutofit lnSpcReduction="10000"/>
          </a:bodyPr>
          <a:lstStyle/>
          <a:p>
            <a:pPr marL="0" indent="0">
              <a:buNone/>
            </a:pPr>
            <a:r>
              <a:rPr lang="en-US" dirty="0"/>
              <a:t>Given the advantages of HF theory, it is tempting to improve upon HF wavefunction. There are several ways to achieve such improvements:</a:t>
            </a:r>
          </a:p>
          <a:p>
            <a:pPr marL="0" indent="0">
              <a:buNone/>
            </a:pPr>
            <a:r>
              <a:rPr lang="en-US" dirty="0"/>
              <a:t>For dynamic correlation:</a:t>
            </a:r>
          </a:p>
          <a:p>
            <a:pPr marL="457200" indent="-457200">
              <a:buFont typeface="+mj-lt"/>
              <a:buAutoNum type="arabicPeriod"/>
            </a:pPr>
            <a:r>
              <a:rPr lang="en-US" dirty="0"/>
              <a:t>Perturbation theory (PT). </a:t>
            </a:r>
          </a:p>
          <a:p>
            <a:pPr marL="0" indent="0">
              <a:buNone/>
            </a:pPr>
            <a:r>
              <a:rPr lang="en-US" dirty="0"/>
              <a:t>Some examples are second order</a:t>
            </a:r>
            <a:r>
              <a:rPr lang="zh-TW" altLang="en-US" dirty="0"/>
              <a:t> </a:t>
            </a:r>
            <a:r>
              <a:rPr lang="en-US" dirty="0"/>
              <a:t>(MP2), third order (MP3), and fourth order </a:t>
            </a:r>
            <a:r>
              <a:rPr lang="en-US" altLang="zh-TW" dirty="0"/>
              <a:t>(</a:t>
            </a:r>
            <a:r>
              <a:rPr lang="en-US" dirty="0"/>
              <a:t>MP4</a:t>
            </a:r>
            <a:r>
              <a:rPr lang="en-US" altLang="zh-TW" dirty="0"/>
              <a:t>)</a:t>
            </a:r>
            <a:r>
              <a:rPr lang="en-US" dirty="0"/>
              <a:t> </a:t>
            </a:r>
            <a:r>
              <a:rPr lang="en-US" altLang="zh-TW" dirty="0"/>
              <a:t>PT</a:t>
            </a:r>
            <a:r>
              <a:rPr lang="zh-TW" altLang="en-US" dirty="0"/>
              <a:t> </a:t>
            </a:r>
            <a:r>
              <a:rPr lang="en-US" dirty="0"/>
              <a:t>with their corresponding scaling N</a:t>
            </a:r>
            <a:r>
              <a:rPr lang="en-US" baseline="30000" dirty="0"/>
              <a:t>5</a:t>
            </a:r>
            <a:r>
              <a:rPr lang="en-US" dirty="0"/>
              <a:t>, N</a:t>
            </a:r>
            <a:r>
              <a:rPr lang="en-US" baseline="30000" dirty="0"/>
              <a:t>6</a:t>
            </a:r>
            <a:r>
              <a:rPr lang="en-US" dirty="0"/>
              <a:t>, and N</a:t>
            </a:r>
            <a:r>
              <a:rPr lang="en-US" baseline="30000" dirty="0"/>
              <a:t>7</a:t>
            </a:r>
            <a:r>
              <a:rPr lang="en-US" dirty="0"/>
              <a:t>, respectively.</a:t>
            </a:r>
          </a:p>
          <a:p>
            <a:pPr marL="457200" indent="-457200">
              <a:buFont typeface="+mj-lt"/>
              <a:buAutoNum type="arabicPeriod" startAt="2"/>
            </a:pPr>
            <a:r>
              <a:rPr lang="en-US" dirty="0"/>
              <a:t>Coupled cluster (CC) theory </a:t>
            </a:r>
          </a:p>
          <a:p>
            <a:pPr marL="0" indent="0">
              <a:buNone/>
            </a:pPr>
            <a:r>
              <a:rPr lang="en-US" dirty="0"/>
              <a:t>Some examples are CC singles and doubles (CCSD), and CCSD and triplets (CCSDT), and CCSD with perturbative triples (CCSD(T)) with their corresponding scaling N</a:t>
            </a:r>
            <a:r>
              <a:rPr lang="en-US" baseline="30000" dirty="0"/>
              <a:t>6</a:t>
            </a:r>
            <a:r>
              <a:rPr lang="en-US" dirty="0"/>
              <a:t>, N</a:t>
            </a:r>
            <a:r>
              <a:rPr lang="en-US" baseline="30000" dirty="0"/>
              <a:t>8</a:t>
            </a:r>
            <a:r>
              <a:rPr lang="en-US" dirty="0"/>
              <a:t>, and N</a:t>
            </a:r>
            <a:r>
              <a:rPr lang="en-US" baseline="30000" dirty="0"/>
              <a:t>7</a:t>
            </a:r>
            <a:r>
              <a:rPr lang="en-US" dirty="0"/>
              <a:t>, respectively.</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31A8FFEB-0E15-FED9-9172-0F7995555DA5}"/>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spTree>
    <p:extLst>
      <p:ext uri="{BB962C8B-B14F-4D97-AF65-F5344CB8AC3E}">
        <p14:creationId xmlns:p14="http://schemas.microsoft.com/office/powerpoint/2010/main" val="842762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6FFB-1AFE-82C6-90A9-824F765B9BFA}"/>
              </a:ext>
            </a:extLst>
          </p:cNvPr>
          <p:cNvSpPr>
            <a:spLocks noGrp="1"/>
          </p:cNvSpPr>
          <p:nvPr>
            <p:ph type="title"/>
          </p:nvPr>
        </p:nvSpPr>
        <p:spPr/>
        <p:txBody>
          <a:bodyPr/>
          <a:lstStyle/>
          <a:p>
            <a:r>
              <a:rPr lang="en-US" dirty="0"/>
              <a:t>Post HF method</a:t>
            </a:r>
          </a:p>
        </p:txBody>
      </p:sp>
      <p:sp>
        <p:nvSpPr>
          <p:cNvPr id="3" name="Content Placeholder 2">
            <a:extLst>
              <a:ext uri="{FF2B5EF4-FFF2-40B4-BE49-F238E27FC236}">
                <a16:creationId xmlns:a16="http://schemas.microsoft.com/office/drawing/2014/main" id="{47C8D6E1-00C6-57E0-236D-988970EDCEF8}"/>
              </a:ext>
            </a:extLst>
          </p:cNvPr>
          <p:cNvSpPr>
            <a:spLocks noGrp="1"/>
          </p:cNvSpPr>
          <p:nvPr>
            <p:ph idx="1"/>
          </p:nvPr>
        </p:nvSpPr>
        <p:spPr/>
        <p:txBody>
          <a:bodyPr>
            <a:normAutofit/>
          </a:bodyPr>
          <a:lstStyle/>
          <a:p>
            <a:pPr marL="0" indent="0">
              <a:buNone/>
            </a:pPr>
            <a:r>
              <a:rPr lang="en-US" dirty="0"/>
              <a:t>For static correlation:</a:t>
            </a:r>
          </a:p>
          <a:p>
            <a:pPr marL="457200" indent="-457200">
              <a:buFont typeface="+mj-lt"/>
              <a:buAutoNum type="arabicPeriod"/>
            </a:pPr>
            <a:r>
              <a:rPr lang="en-US" dirty="0"/>
              <a:t>Complete active space SCF (CASSCF), which scales as M*N</a:t>
            </a:r>
            <a:r>
              <a:rPr lang="en-US" baseline="30000" dirty="0"/>
              <a:t>4</a:t>
            </a:r>
            <a:r>
              <a:rPr lang="en-US" dirty="0"/>
              <a:t> where M is the number of configurations.</a:t>
            </a:r>
          </a:p>
          <a:p>
            <a:pPr marL="0" indent="0">
              <a:buNone/>
            </a:pPr>
            <a:r>
              <a:rPr lang="en-US" dirty="0"/>
              <a:t>For both correlations:</a:t>
            </a:r>
          </a:p>
          <a:p>
            <a:pPr marL="457200" indent="-457200">
              <a:buFont typeface="+mj-lt"/>
              <a:buAutoNum type="arabicPeriod"/>
            </a:pPr>
            <a:r>
              <a:rPr lang="en-US" dirty="0"/>
              <a:t>CASPT2, which scales as M*N</a:t>
            </a:r>
            <a:r>
              <a:rPr lang="en-US" baseline="30000" dirty="0"/>
              <a:t>5</a:t>
            </a:r>
            <a:r>
              <a:rPr lang="en-US" dirty="0"/>
              <a:t>.</a:t>
            </a:r>
          </a:p>
          <a:p>
            <a:pPr marL="457200" indent="-457200">
              <a:buFont typeface="+mj-lt"/>
              <a:buAutoNum type="arabicPeriod"/>
            </a:pPr>
            <a:r>
              <a:rPr lang="en-US" dirty="0"/>
              <a:t>N-electron valence second order perturbation theory (NEVPT2), which scales as M*N</a:t>
            </a:r>
            <a:r>
              <a:rPr lang="en-US" baseline="30000" dirty="0"/>
              <a:t>5</a:t>
            </a:r>
            <a:r>
              <a:rPr lang="en-US" dirty="0"/>
              <a:t>.</a:t>
            </a:r>
          </a:p>
          <a:p>
            <a:pPr marL="457200" indent="-457200">
              <a:buFont typeface="+mj-lt"/>
              <a:buAutoNum type="arabicPeriod"/>
            </a:pPr>
            <a:r>
              <a:rPr lang="en-US" dirty="0"/>
              <a:t>Density matrix renormalization group (DMRG) CASSCF.</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31A8FFEB-0E15-FED9-9172-0F7995555DA5}"/>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Tree>
    <p:extLst>
      <p:ext uri="{BB962C8B-B14F-4D97-AF65-F5344CB8AC3E}">
        <p14:creationId xmlns:p14="http://schemas.microsoft.com/office/powerpoint/2010/main" val="4242149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dirty="0"/>
              <a:t>MP</a:t>
            </a:r>
            <a:r>
              <a:rPr lang="zh-TW" altLang="en-US" dirty="0"/>
              <a:t> </a:t>
            </a:r>
            <a:r>
              <a:rPr lang="en-US" altLang="zh-TW" dirty="0"/>
              <a:t>theory</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569660"/>
          </a:xfrm>
          <a:prstGeom prst="rect">
            <a:avLst/>
          </a:prstGeom>
          <a:noFill/>
        </p:spPr>
        <p:txBody>
          <a:bodyPr wrap="square" rtlCol="0">
            <a:spAutoFit/>
          </a:bodyPr>
          <a:lstStyle/>
          <a:p>
            <a:pPr algn="just"/>
            <a:r>
              <a:rPr lang="en-US" sz="2400" dirty="0"/>
              <a:t>Moller </a:t>
            </a:r>
            <a:r>
              <a:rPr lang="en-US" sz="2400" dirty="0" err="1"/>
              <a:t>Plesset</a:t>
            </a:r>
            <a:r>
              <a:rPr lang="en-US" sz="2400" dirty="0"/>
              <a:t> (MP), or many body (MB), perturbation theory is commonly employed post-HF method to treat dynamic correlation (the probability of finding two electrons in the same spot for opposite spins).</a:t>
            </a:r>
          </a:p>
        </p:txBody>
      </p:sp>
      <p:pic>
        <p:nvPicPr>
          <p:cNvPr id="5" name="圖片 4">
            <a:extLst>
              <a:ext uri="{FF2B5EF4-FFF2-40B4-BE49-F238E27FC236}">
                <a16:creationId xmlns:a16="http://schemas.microsoft.com/office/drawing/2014/main" id="{0A7C3AA5-0668-4332-BA95-E5DFA6F6B0F5}"/>
              </a:ext>
            </a:extLst>
          </p:cNvPr>
          <p:cNvPicPr>
            <a:picLocks noChangeAspect="1"/>
          </p:cNvPicPr>
          <p:nvPr/>
        </p:nvPicPr>
        <p:blipFill>
          <a:blip r:embed="rId3"/>
          <a:stretch>
            <a:fillRect/>
          </a:stretch>
        </p:blipFill>
        <p:spPr>
          <a:xfrm>
            <a:off x="556515" y="2822455"/>
            <a:ext cx="1919030" cy="394179"/>
          </a:xfrm>
          <a:prstGeom prst="rect">
            <a:avLst/>
          </a:prstGeom>
        </p:spPr>
      </p:pic>
      <p:pic>
        <p:nvPicPr>
          <p:cNvPr id="7" name="圖片 6">
            <a:extLst>
              <a:ext uri="{FF2B5EF4-FFF2-40B4-BE49-F238E27FC236}">
                <a16:creationId xmlns:a16="http://schemas.microsoft.com/office/drawing/2014/main" id="{7D94C160-F184-4649-8BC0-6BD5E0C0E0B7}"/>
              </a:ext>
            </a:extLst>
          </p:cNvPr>
          <p:cNvPicPr>
            <a:picLocks noChangeAspect="1"/>
          </p:cNvPicPr>
          <p:nvPr/>
        </p:nvPicPr>
        <p:blipFill>
          <a:blip r:embed="rId4"/>
          <a:stretch>
            <a:fillRect/>
          </a:stretch>
        </p:blipFill>
        <p:spPr>
          <a:xfrm>
            <a:off x="552321" y="4087734"/>
            <a:ext cx="2428754" cy="777585"/>
          </a:xfrm>
          <a:prstGeom prst="rect">
            <a:avLst/>
          </a:prstGeom>
        </p:spPr>
      </p:pic>
      <p:pic>
        <p:nvPicPr>
          <p:cNvPr id="11" name="圖片 10">
            <a:extLst>
              <a:ext uri="{FF2B5EF4-FFF2-40B4-BE49-F238E27FC236}">
                <a16:creationId xmlns:a16="http://schemas.microsoft.com/office/drawing/2014/main" id="{3B512B3B-27C8-4A30-8650-6A081B2B8719}"/>
              </a:ext>
            </a:extLst>
          </p:cNvPr>
          <p:cNvPicPr>
            <a:picLocks noChangeAspect="1"/>
          </p:cNvPicPr>
          <p:nvPr/>
        </p:nvPicPr>
        <p:blipFill>
          <a:blip r:embed="rId5"/>
          <a:stretch>
            <a:fillRect/>
          </a:stretch>
        </p:blipFill>
        <p:spPr>
          <a:xfrm>
            <a:off x="3205302" y="4125229"/>
            <a:ext cx="2197793" cy="721015"/>
          </a:xfrm>
          <a:prstGeom prst="rect">
            <a:avLst/>
          </a:prstGeom>
        </p:spPr>
      </p:pic>
      <p:pic>
        <p:nvPicPr>
          <p:cNvPr id="12" name="圖片 11">
            <a:extLst>
              <a:ext uri="{FF2B5EF4-FFF2-40B4-BE49-F238E27FC236}">
                <a16:creationId xmlns:a16="http://schemas.microsoft.com/office/drawing/2014/main" id="{B85661B7-4309-4DEF-977E-54D700A7D92A}"/>
              </a:ext>
            </a:extLst>
          </p:cNvPr>
          <p:cNvPicPr>
            <a:picLocks noChangeAspect="1"/>
          </p:cNvPicPr>
          <p:nvPr/>
        </p:nvPicPr>
        <p:blipFill rotWithShape="1">
          <a:blip r:embed="rId6"/>
          <a:srcRect t="4582"/>
          <a:stretch/>
        </p:blipFill>
        <p:spPr>
          <a:xfrm>
            <a:off x="552322" y="5349125"/>
            <a:ext cx="5693378" cy="779350"/>
          </a:xfrm>
          <a:prstGeom prst="rect">
            <a:avLst/>
          </a:prstGeom>
        </p:spPr>
      </p:pic>
      <mc:AlternateContent xmlns:mc="http://schemas.openxmlformats.org/markup-compatibility/2006" xmlns:a14="http://schemas.microsoft.com/office/drawing/2010/main">
        <mc:Choice Requires="a14">
          <p:sp>
            <p:nvSpPr>
              <p:cNvPr id="19" name="TextBox 9">
                <a:extLst>
                  <a:ext uri="{FF2B5EF4-FFF2-40B4-BE49-F238E27FC236}">
                    <a16:creationId xmlns:a16="http://schemas.microsoft.com/office/drawing/2014/main" id="{A20E9F00-7221-4F32-A730-78D7F13E36D1}"/>
                  </a:ext>
                </a:extLst>
              </p:cNvPr>
              <p:cNvSpPr txBox="1"/>
              <p:nvPr/>
            </p:nvSpPr>
            <p:spPr>
              <a:xfrm>
                <a:off x="387360" y="2346856"/>
                <a:ext cx="5002787" cy="471539"/>
              </a:xfrm>
              <a:prstGeom prst="rect">
                <a:avLst/>
              </a:prstGeom>
              <a:noFill/>
            </p:spPr>
            <p:txBody>
              <a:bodyPr wrap="square" rtlCol="0">
                <a:spAutoFit/>
              </a:bodyPr>
              <a:lstStyle/>
              <a:p>
                <a:pPr algn="just"/>
                <a:r>
                  <a:rPr lang="en-US" sz="2400" dirty="0"/>
                  <a:t>The Hamiltonian is perturbed by </a:t>
                </a:r>
                <a14:m>
                  <m:oMath xmlns:m="http://schemas.openxmlformats.org/officeDocument/2006/math">
                    <m:r>
                      <a:rPr lang="en-US" sz="2400" b="0" i="1" smtClean="0">
                        <a:latin typeface="Cambria Math" panose="02040503050406030204" pitchFamily="18" charset="0"/>
                      </a:rPr>
                      <m:t>𝜆</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𝑉</m:t>
                        </m:r>
                      </m:e>
                    </m:acc>
                  </m:oMath>
                </a14:m>
                <a:endParaRPr lang="en-US" sz="2400" dirty="0"/>
              </a:p>
            </p:txBody>
          </p:sp>
        </mc:Choice>
        <mc:Fallback xmlns="">
          <p:sp>
            <p:nvSpPr>
              <p:cNvPr id="19" name="TextBox 9">
                <a:extLst>
                  <a:ext uri="{FF2B5EF4-FFF2-40B4-BE49-F238E27FC236}">
                    <a16:creationId xmlns:a16="http://schemas.microsoft.com/office/drawing/2014/main" id="{A20E9F00-7221-4F32-A730-78D7F13E36D1}"/>
                  </a:ext>
                </a:extLst>
              </p:cNvPr>
              <p:cNvSpPr txBox="1">
                <a:spLocks noRot="1" noChangeAspect="1" noMove="1" noResize="1" noEditPoints="1" noAdjustHandles="1" noChangeArrowheads="1" noChangeShapeType="1" noTextEdit="1"/>
              </p:cNvSpPr>
              <p:nvPr/>
            </p:nvSpPr>
            <p:spPr>
              <a:xfrm>
                <a:off x="387360" y="2346856"/>
                <a:ext cx="5002787" cy="471539"/>
              </a:xfrm>
              <a:prstGeom prst="rect">
                <a:avLst/>
              </a:prstGeom>
              <a:blipFill>
                <a:blip r:embed="rId7"/>
                <a:stretch>
                  <a:fillRect l="-1951" t="-7792" r="-6220" b="-29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9">
                <a:extLst>
                  <a:ext uri="{FF2B5EF4-FFF2-40B4-BE49-F238E27FC236}">
                    <a16:creationId xmlns:a16="http://schemas.microsoft.com/office/drawing/2014/main" id="{A354FBE5-C351-49C1-96B4-37AE68DFCF45}"/>
                  </a:ext>
                </a:extLst>
              </p:cNvPr>
              <p:cNvSpPr txBox="1"/>
              <p:nvPr/>
            </p:nvSpPr>
            <p:spPr>
              <a:xfrm>
                <a:off x="390544" y="3225098"/>
                <a:ext cx="4999603" cy="842923"/>
              </a:xfrm>
              <a:prstGeom prst="rect">
                <a:avLst/>
              </a:prstGeom>
              <a:noFill/>
            </p:spPr>
            <p:txBody>
              <a:bodyPr wrap="square" rtlCol="0">
                <a:spAutoFit/>
              </a:bodyPr>
              <a:lstStyle/>
              <a:p>
                <a:pPr algn="just"/>
                <a:r>
                  <a:rPr lang="en-US" sz="2400" dirty="0"/>
                  <a:t>The wavefunction and energy is expanded by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𝜆</m:t>
                        </m:r>
                      </m:e>
                      <m:sup>
                        <m:r>
                          <a:rPr lang="en-US" sz="2400" b="0" i="1" smtClean="0">
                            <a:latin typeface="Cambria Math" panose="02040503050406030204" pitchFamily="18" charset="0"/>
                          </a:rPr>
                          <m:t>𝑖</m:t>
                        </m:r>
                      </m:sup>
                    </m:sSup>
                  </m:oMath>
                </a14:m>
                <a:endParaRPr lang="en-US" sz="2400" dirty="0"/>
              </a:p>
            </p:txBody>
          </p:sp>
        </mc:Choice>
        <mc:Fallback xmlns="">
          <p:sp>
            <p:nvSpPr>
              <p:cNvPr id="20" name="TextBox 9">
                <a:extLst>
                  <a:ext uri="{FF2B5EF4-FFF2-40B4-BE49-F238E27FC236}">
                    <a16:creationId xmlns:a16="http://schemas.microsoft.com/office/drawing/2014/main" id="{A354FBE5-C351-49C1-96B4-37AE68DFCF45}"/>
                  </a:ext>
                </a:extLst>
              </p:cNvPr>
              <p:cNvSpPr txBox="1">
                <a:spLocks noRot="1" noChangeAspect="1" noMove="1" noResize="1" noEditPoints="1" noAdjustHandles="1" noChangeArrowheads="1" noChangeShapeType="1" noTextEdit="1"/>
              </p:cNvSpPr>
              <p:nvPr/>
            </p:nvSpPr>
            <p:spPr>
              <a:xfrm>
                <a:off x="390544" y="3225098"/>
                <a:ext cx="4999603" cy="842923"/>
              </a:xfrm>
              <a:prstGeom prst="rect">
                <a:avLst/>
              </a:prstGeom>
              <a:blipFill>
                <a:blip r:embed="rId8"/>
                <a:stretch>
                  <a:fillRect l="-1829" t="-5072" r="-1951" b="-16667"/>
                </a:stretch>
              </a:blipFill>
            </p:spPr>
            <p:txBody>
              <a:bodyPr/>
              <a:lstStyle/>
              <a:p>
                <a:r>
                  <a:rPr lang="en-US">
                    <a:noFill/>
                  </a:rPr>
                  <a:t> </a:t>
                </a:r>
              </a:p>
            </p:txBody>
          </p:sp>
        </mc:Fallback>
      </mc:AlternateContent>
      <p:sp>
        <p:nvSpPr>
          <p:cNvPr id="14" name="文字方塊 13">
            <a:extLst>
              <a:ext uri="{FF2B5EF4-FFF2-40B4-BE49-F238E27FC236}">
                <a16:creationId xmlns:a16="http://schemas.microsoft.com/office/drawing/2014/main" id="{96539DE7-57BF-4110-9085-F364ADD2CA40}"/>
              </a:ext>
            </a:extLst>
          </p:cNvPr>
          <p:cNvSpPr txBox="1"/>
          <p:nvPr/>
        </p:nvSpPr>
        <p:spPr>
          <a:xfrm>
            <a:off x="2898844" y="4340527"/>
            <a:ext cx="269626" cy="461665"/>
          </a:xfrm>
          <a:prstGeom prst="rect">
            <a:avLst/>
          </a:prstGeom>
          <a:noFill/>
        </p:spPr>
        <p:txBody>
          <a:bodyPr wrap="none" rtlCol="0">
            <a:spAutoFit/>
          </a:bodyPr>
          <a:lstStyle/>
          <a:p>
            <a:r>
              <a:rPr lang="en-US" sz="2400" dirty="0"/>
              <a:t>,</a:t>
            </a:r>
          </a:p>
        </p:txBody>
      </p:sp>
      <p:sp>
        <p:nvSpPr>
          <p:cNvPr id="21" name="TextBox 9">
            <a:extLst>
              <a:ext uri="{FF2B5EF4-FFF2-40B4-BE49-F238E27FC236}">
                <a16:creationId xmlns:a16="http://schemas.microsoft.com/office/drawing/2014/main" id="{9E18B530-9743-4CA8-A72E-916406222EED}"/>
              </a:ext>
            </a:extLst>
          </p:cNvPr>
          <p:cNvSpPr txBox="1"/>
          <p:nvPr/>
        </p:nvSpPr>
        <p:spPr>
          <a:xfrm>
            <a:off x="387360" y="4862241"/>
            <a:ext cx="8296256" cy="473591"/>
          </a:xfrm>
          <a:prstGeom prst="rect">
            <a:avLst/>
          </a:prstGeom>
          <a:noFill/>
        </p:spPr>
        <p:txBody>
          <a:bodyPr wrap="square" rtlCol="0">
            <a:spAutoFit/>
          </a:bodyPr>
          <a:lstStyle/>
          <a:p>
            <a:pPr algn="just"/>
            <a:r>
              <a:rPr lang="en-US" sz="2400" dirty="0"/>
              <a:t>The Schrodinger equation is then</a:t>
            </a:r>
          </a:p>
        </p:txBody>
      </p:sp>
      <p:pic>
        <p:nvPicPr>
          <p:cNvPr id="15" name="圖片 14">
            <a:extLst>
              <a:ext uri="{FF2B5EF4-FFF2-40B4-BE49-F238E27FC236}">
                <a16:creationId xmlns:a16="http://schemas.microsoft.com/office/drawing/2014/main" id="{9F1A8C47-D6DC-4501-833A-F7E01BBD4EBE}"/>
              </a:ext>
            </a:extLst>
          </p:cNvPr>
          <p:cNvPicPr>
            <a:picLocks noChangeAspect="1"/>
          </p:cNvPicPr>
          <p:nvPr/>
        </p:nvPicPr>
        <p:blipFill rotWithShape="1">
          <a:blip r:embed="rId9"/>
          <a:srcRect r="27250" b="52168"/>
          <a:stretch/>
        </p:blipFill>
        <p:spPr>
          <a:xfrm>
            <a:off x="5603454" y="3011816"/>
            <a:ext cx="3354560" cy="1831803"/>
          </a:xfrm>
          <a:prstGeom prst="rect">
            <a:avLst/>
          </a:prstGeom>
        </p:spPr>
      </p:pic>
    </p:spTree>
    <p:extLst>
      <p:ext uri="{BB962C8B-B14F-4D97-AF65-F5344CB8AC3E}">
        <p14:creationId xmlns:p14="http://schemas.microsoft.com/office/powerpoint/2010/main" val="3228260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522D79-F626-4525-9C97-7C0F9CDF08D6}"/>
              </a:ext>
            </a:extLst>
          </p:cNvPr>
          <p:cNvSpPr>
            <a:spLocks noGrp="1"/>
          </p:cNvSpPr>
          <p:nvPr>
            <p:ph type="title"/>
          </p:nvPr>
        </p:nvSpPr>
        <p:spPr/>
        <p:txBody>
          <a:bodyPr/>
          <a:lstStyle/>
          <a:p>
            <a:r>
              <a:rPr lang="en-US" dirty="0"/>
              <a:t>MP</a:t>
            </a:r>
            <a:r>
              <a:rPr lang="zh-TW" altLang="en-US" dirty="0"/>
              <a:t> </a:t>
            </a:r>
            <a:r>
              <a:rPr lang="en-US" altLang="zh-TW" dirty="0"/>
              <a:t>theory</a:t>
            </a:r>
            <a:endParaRPr lang="en-US" dirty="0"/>
          </a:p>
        </p:txBody>
      </p:sp>
      <p:sp>
        <p:nvSpPr>
          <p:cNvPr id="4" name="投影片編號版面配置區 3">
            <a:extLst>
              <a:ext uri="{FF2B5EF4-FFF2-40B4-BE49-F238E27FC236}">
                <a16:creationId xmlns:a16="http://schemas.microsoft.com/office/drawing/2014/main" id="{C4CAC901-E40E-4684-9639-C9F0D14D0FF5}"/>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sp>
        <p:nvSpPr>
          <p:cNvPr id="6" name="TextBox 9">
            <a:extLst>
              <a:ext uri="{FF2B5EF4-FFF2-40B4-BE49-F238E27FC236}">
                <a16:creationId xmlns:a16="http://schemas.microsoft.com/office/drawing/2014/main" id="{56739EFF-F9B3-47F4-A76B-AB9A74F9C031}"/>
              </a:ext>
            </a:extLst>
          </p:cNvPr>
          <p:cNvSpPr txBox="1"/>
          <p:nvPr/>
        </p:nvSpPr>
        <p:spPr>
          <a:xfrm>
            <a:off x="390544" y="777196"/>
            <a:ext cx="8296256" cy="461665"/>
          </a:xfrm>
          <a:prstGeom prst="rect">
            <a:avLst/>
          </a:prstGeom>
          <a:noFill/>
        </p:spPr>
        <p:txBody>
          <a:bodyPr wrap="square" rtlCol="0">
            <a:spAutoFit/>
          </a:bodyPr>
          <a:lstStyle/>
          <a:p>
            <a:pPr algn="just"/>
            <a:r>
              <a:rPr lang="en-US" altLang="zh-TW" sz="2400" dirty="0"/>
              <a:t>At the second order, MP2, the correct has the form</a:t>
            </a:r>
            <a:endParaRPr lang="en-US" sz="2400" dirty="0"/>
          </a:p>
        </p:txBody>
      </p:sp>
      <p:pic>
        <p:nvPicPr>
          <p:cNvPr id="8" name="圖片 7">
            <a:extLst>
              <a:ext uri="{FF2B5EF4-FFF2-40B4-BE49-F238E27FC236}">
                <a16:creationId xmlns:a16="http://schemas.microsoft.com/office/drawing/2014/main" id="{D8FC1CBD-F4ED-4329-B525-357B7A47AB8B}"/>
              </a:ext>
            </a:extLst>
          </p:cNvPr>
          <p:cNvPicPr>
            <a:picLocks noChangeAspect="1"/>
          </p:cNvPicPr>
          <p:nvPr/>
        </p:nvPicPr>
        <p:blipFill>
          <a:blip r:embed="rId2"/>
          <a:stretch>
            <a:fillRect/>
          </a:stretch>
        </p:blipFill>
        <p:spPr>
          <a:xfrm>
            <a:off x="556515" y="1251218"/>
            <a:ext cx="3505200" cy="990600"/>
          </a:xfrm>
          <a:prstGeom prst="rect">
            <a:avLst/>
          </a:prstGeom>
        </p:spPr>
      </p:pic>
      <p:pic>
        <p:nvPicPr>
          <p:cNvPr id="10" name="圖片 9">
            <a:extLst>
              <a:ext uri="{FF2B5EF4-FFF2-40B4-BE49-F238E27FC236}">
                <a16:creationId xmlns:a16="http://schemas.microsoft.com/office/drawing/2014/main" id="{63DC0B87-615B-4669-949E-B019885D5E87}"/>
              </a:ext>
            </a:extLst>
          </p:cNvPr>
          <p:cNvPicPr>
            <a:picLocks noChangeAspect="1"/>
          </p:cNvPicPr>
          <p:nvPr/>
        </p:nvPicPr>
        <p:blipFill>
          <a:blip r:embed="rId3"/>
          <a:stretch>
            <a:fillRect/>
          </a:stretch>
        </p:blipFill>
        <p:spPr>
          <a:xfrm>
            <a:off x="4281615" y="1509622"/>
            <a:ext cx="4343400" cy="485775"/>
          </a:xfrm>
          <a:prstGeom prst="rect">
            <a:avLst/>
          </a:prstGeom>
        </p:spPr>
      </p:pic>
      <p:sp>
        <p:nvSpPr>
          <p:cNvPr id="11" name="文字方塊 10">
            <a:extLst>
              <a:ext uri="{FF2B5EF4-FFF2-40B4-BE49-F238E27FC236}">
                <a16:creationId xmlns:a16="http://schemas.microsoft.com/office/drawing/2014/main" id="{0EAAC9FC-3BB3-4D7A-AA18-8C05D0CE3698}"/>
              </a:ext>
            </a:extLst>
          </p:cNvPr>
          <p:cNvSpPr txBox="1"/>
          <p:nvPr/>
        </p:nvSpPr>
        <p:spPr>
          <a:xfrm>
            <a:off x="3926902" y="1607949"/>
            <a:ext cx="269626" cy="461665"/>
          </a:xfrm>
          <a:prstGeom prst="rect">
            <a:avLst/>
          </a:prstGeom>
          <a:noFill/>
        </p:spPr>
        <p:txBody>
          <a:bodyPr wrap="none" rtlCol="0">
            <a:spAutoFit/>
          </a:bodyPr>
          <a:lstStyle/>
          <a:p>
            <a:r>
              <a:rPr lang="en-US" sz="2400" dirty="0"/>
              <a:t>,</a:t>
            </a:r>
          </a:p>
        </p:txBody>
      </p:sp>
      <p:sp>
        <p:nvSpPr>
          <p:cNvPr id="12" name="TextBox 9">
            <a:extLst>
              <a:ext uri="{FF2B5EF4-FFF2-40B4-BE49-F238E27FC236}">
                <a16:creationId xmlns:a16="http://schemas.microsoft.com/office/drawing/2014/main" id="{A6AEB079-7ED6-4C16-99E0-743288914943}"/>
              </a:ext>
            </a:extLst>
          </p:cNvPr>
          <p:cNvSpPr txBox="1"/>
          <p:nvPr/>
        </p:nvSpPr>
        <p:spPr>
          <a:xfrm>
            <a:off x="390544" y="2250533"/>
            <a:ext cx="8296256" cy="461665"/>
          </a:xfrm>
          <a:prstGeom prst="rect">
            <a:avLst/>
          </a:prstGeom>
          <a:noFill/>
        </p:spPr>
        <p:txBody>
          <a:bodyPr wrap="square" rtlCol="0">
            <a:spAutoFit/>
          </a:bodyPr>
          <a:lstStyle/>
          <a:p>
            <a:pPr algn="just"/>
            <a:r>
              <a:rPr lang="en-US" altLang="zh-TW" sz="2400" dirty="0"/>
              <a:t>Slow convergence of correlation energy</a:t>
            </a:r>
            <a:endParaRPr lang="en-US" sz="2400" dirty="0"/>
          </a:p>
        </p:txBody>
      </p:sp>
      <p:pic>
        <p:nvPicPr>
          <p:cNvPr id="13" name="圖片 12">
            <a:extLst>
              <a:ext uri="{FF2B5EF4-FFF2-40B4-BE49-F238E27FC236}">
                <a16:creationId xmlns:a16="http://schemas.microsoft.com/office/drawing/2014/main" id="{A0E503E2-B344-4587-B070-15EA548AD643}"/>
              </a:ext>
            </a:extLst>
          </p:cNvPr>
          <p:cNvPicPr>
            <a:picLocks noChangeAspect="1"/>
          </p:cNvPicPr>
          <p:nvPr/>
        </p:nvPicPr>
        <p:blipFill>
          <a:blip r:embed="rId4"/>
          <a:stretch>
            <a:fillRect/>
          </a:stretch>
        </p:blipFill>
        <p:spPr>
          <a:xfrm>
            <a:off x="556515" y="2720914"/>
            <a:ext cx="5745431" cy="3823246"/>
          </a:xfrm>
          <a:prstGeom prst="rect">
            <a:avLst/>
          </a:prstGeom>
        </p:spPr>
      </p:pic>
    </p:spTree>
    <p:extLst>
      <p:ext uri="{BB962C8B-B14F-4D97-AF65-F5344CB8AC3E}">
        <p14:creationId xmlns:p14="http://schemas.microsoft.com/office/powerpoint/2010/main" val="80475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dirty="0"/>
              <a:t>CC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569660"/>
          </a:xfrm>
          <a:prstGeom prst="rect">
            <a:avLst/>
          </a:prstGeom>
          <a:noFill/>
        </p:spPr>
        <p:txBody>
          <a:bodyPr wrap="square" rtlCol="0">
            <a:spAutoFit/>
          </a:bodyPr>
          <a:lstStyle/>
          <a:p>
            <a:pPr algn="just"/>
            <a:r>
              <a:rPr lang="en-US" sz="2400" dirty="0"/>
              <a:t>Coupled cluster (CC) theory is commonly considered the best method among post-HF methods to treat dynamic correlation (the probability of finding two electrons in the same spot for opposite spins).</a:t>
            </a:r>
          </a:p>
        </p:txBody>
      </p:sp>
      <p:pic>
        <p:nvPicPr>
          <p:cNvPr id="3" name="圖片 2">
            <a:extLst>
              <a:ext uri="{FF2B5EF4-FFF2-40B4-BE49-F238E27FC236}">
                <a16:creationId xmlns:a16="http://schemas.microsoft.com/office/drawing/2014/main" id="{379CF574-6FD3-45E7-8AF1-88E26C04ED9C}"/>
              </a:ext>
            </a:extLst>
          </p:cNvPr>
          <p:cNvPicPr>
            <a:picLocks noChangeAspect="1"/>
          </p:cNvPicPr>
          <p:nvPr/>
        </p:nvPicPr>
        <p:blipFill>
          <a:blip r:embed="rId3"/>
          <a:stretch>
            <a:fillRect/>
          </a:stretch>
        </p:blipFill>
        <p:spPr>
          <a:xfrm>
            <a:off x="558244" y="2820005"/>
            <a:ext cx="3520461" cy="400432"/>
          </a:xfrm>
          <a:prstGeom prst="rect">
            <a:avLst/>
          </a:prstGeom>
        </p:spPr>
      </p:pic>
      <p:pic>
        <p:nvPicPr>
          <p:cNvPr id="4" name="圖片 3">
            <a:extLst>
              <a:ext uri="{FF2B5EF4-FFF2-40B4-BE49-F238E27FC236}">
                <a16:creationId xmlns:a16="http://schemas.microsoft.com/office/drawing/2014/main" id="{7C8A9A23-6048-4E97-AD6D-374C73E5BF84}"/>
              </a:ext>
            </a:extLst>
          </p:cNvPr>
          <p:cNvPicPr>
            <a:picLocks noChangeAspect="1"/>
          </p:cNvPicPr>
          <p:nvPr/>
        </p:nvPicPr>
        <p:blipFill>
          <a:blip r:embed="rId4"/>
          <a:stretch>
            <a:fillRect/>
          </a:stretch>
        </p:blipFill>
        <p:spPr>
          <a:xfrm>
            <a:off x="558244" y="4454507"/>
            <a:ext cx="4916125" cy="415980"/>
          </a:xfrm>
          <a:prstGeom prst="rect">
            <a:avLst/>
          </a:prstGeom>
        </p:spPr>
      </p:pic>
      <p:pic>
        <p:nvPicPr>
          <p:cNvPr id="5" name="圖片 4">
            <a:extLst>
              <a:ext uri="{FF2B5EF4-FFF2-40B4-BE49-F238E27FC236}">
                <a16:creationId xmlns:a16="http://schemas.microsoft.com/office/drawing/2014/main" id="{00045207-C4C4-4B1C-94E0-8A30EDECCAE1}"/>
              </a:ext>
            </a:extLst>
          </p:cNvPr>
          <p:cNvPicPr>
            <a:picLocks noChangeAspect="1"/>
          </p:cNvPicPr>
          <p:nvPr/>
        </p:nvPicPr>
        <p:blipFill>
          <a:blip r:embed="rId5"/>
          <a:stretch>
            <a:fillRect/>
          </a:stretch>
        </p:blipFill>
        <p:spPr>
          <a:xfrm>
            <a:off x="558245" y="5713600"/>
            <a:ext cx="3977244" cy="425240"/>
          </a:xfrm>
          <a:prstGeom prst="rect">
            <a:avLst/>
          </a:prstGeom>
        </p:spPr>
      </p:pic>
      <p:sp>
        <p:nvSpPr>
          <p:cNvPr id="10" name="TextBox 9">
            <a:extLst>
              <a:ext uri="{FF2B5EF4-FFF2-40B4-BE49-F238E27FC236}">
                <a16:creationId xmlns:a16="http://schemas.microsoft.com/office/drawing/2014/main" id="{E2B317D2-4E38-4B74-8B7C-16E0443C5C64}"/>
              </a:ext>
            </a:extLst>
          </p:cNvPr>
          <p:cNvSpPr txBox="1"/>
          <p:nvPr/>
        </p:nvSpPr>
        <p:spPr>
          <a:xfrm>
            <a:off x="387361" y="2346856"/>
            <a:ext cx="8296256" cy="461665"/>
          </a:xfrm>
          <a:prstGeom prst="rect">
            <a:avLst/>
          </a:prstGeom>
          <a:noFill/>
        </p:spPr>
        <p:txBody>
          <a:bodyPr wrap="square" rtlCol="0">
            <a:spAutoFit/>
          </a:bodyPr>
          <a:lstStyle/>
          <a:p>
            <a:pPr algn="just"/>
            <a:r>
              <a:rPr lang="en-US" sz="2400" dirty="0"/>
              <a:t>The CC wavefunction is</a:t>
            </a:r>
          </a:p>
        </p:txBody>
      </p:sp>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5A9967AF-6481-4D49-A5C4-FDEF37E5A10D}"/>
                  </a:ext>
                </a:extLst>
              </p:cNvPr>
              <p:cNvSpPr txBox="1"/>
              <p:nvPr/>
            </p:nvSpPr>
            <p:spPr>
              <a:xfrm>
                <a:off x="384179" y="3244303"/>
                <a:ext cx="5090190" cy="1210203"/>
              </a:xfrm>
              <a:prstGeom prst="rect">
                <a:avLst/>
              </a:prstGeom>
              <a:noFill/>
            </p:spPr>
            <p:txBody>
              <a:bodyPr wrap="square" rtlCol="0">
                <a:spAutoFit/>
              </a:bodyPr>
              <a:lstStyle/>
              <a:p>
                <a:pPr algn="just"/>
                <a:r>
                  <a:rPr lang="en-US" sz="2400" dirty="0"/>
                  <a:t>where the exponential of the excitation operator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𝑇</m:t>
                        </m:r>
                      </m:e>
                    </m:acc>
                  </m:oMath>
                </a14:m>
                <a:r>
                  <a:rPr lang="en-US" sz="2400" dirty="0"/>
                  <a:t> can expressed using Taylor series expansion</a:t>
                </a:r>
              </a:p>
            </p:txBody>
          </p:sp>
        </mc:Choice>
        <mc:Fallback xmlns="">
          <p:sp>
            <p:nvSpPr>
              <p:cNvPr id="11" name="TextBox 9">
                <a:extLst>
                  <a:ext uri="{FF2B5EF4-FFF2-40B4-BE49-F238E27FC236}">
                    <a16:creationId xmlns:a16="http://schemas.microsoft.com/office/drawing/2014/main" id="{5A9967AF-6481-4D49-A5C4-FDEF37E5A10D}"/>
                  </a:ext>
                </a:extLst>
              </p:cNvPr>
              <p:cNvSpPr txBox="1">
                <a:spLocks noRot="1" noChangeAspect="1" noMove="1" noResize="1" noEditPoints="1" noAdjustHandles="1" noChangeArrowheads="1" noChangeShapeType="1" noTextEdit="1"/>
              </p:cNvSpPr>
              <p:nvPr/>
            </p:nvSpPr>
            <p:spPr>
              <a:xfrm>
                <a:off x="384179" y="3244303"/>
                <a:ext cx="5090190" cy="1210203"/>
              </a:xfrm>
              <a:prstGeom prst="rect">
                <a:avLst/>
              </a:prstGeom>
              <a:blipFill>
                <a:blip r:embed="rId6"/>
                <a:stretch>
                  <a:fillRect l="-1796" t="-3518" r="-1916" b="-10553"/>
                </a:stretch>
              </a:blipFill>
            </p:spPr>
            <p:txBody>
              <a:bodyPr/>
              <a:lstStyle/>
              <a:p>
                <a:r>
                  <a:rPr lang="en-US">
                    <a:noFill/>
                  </a:rPr>
                  <a:t> </a:t>
                </a:r>
              </a:p>
            </p:txBody>
          </p:sp>
        </mc:Fallback>
      </mc:AlternateContent>
      <p:sp>
        <p:nvSpPr>
          <p:cNvPr id="12" name="TextBox 9">
            <a:extLst>
              <a:ext uri="{FF2B5EF4-FFF2-40B4-BE49-F238E27FC236}">
                <a16:creationId xmlns:a16="http://schemas.microsoft.com/office/drawing/2014/main" id="{C4821397-1B27-4B07-B76A-1DA4E99500AE}"/>
              </a:ext>
            </a:extLst>
          </p:cNvPr>
          <p:cNvSpPr txBox="1"/>
          <p:nvPr/>
        </p:nvSpPr>
        <p:spPr>
          <a:xfrm>
            <a:off x="390544" y="4875687"/>
            <a:ext cx="5083825" cy="830997"/>
          </a:xfrm>
          <a:prstGeom prst="rect">
            <a:avLst/>
          </a:prstGeom>
          <a:noFill/>
        </p:spPr>
        <p:txBody>
          <a:bodyPr wrap="square" rtlCol="0">
            <a:spAutoFit/>
          </a:bodyPr>
          <a:lstStyle/>
          <a:p>
            <a:pPr algn="just"/>
            <a:r>
              <a:rPr lang="en-US" sz="2400" dirty="0"/>
              <a:t>and the excitation operator includes all orders of excitations</a:t>
            </a:r>
          </a:p>
        </p:txBody>
      </p:sp>
      <p:pic>
        <p:nvPicPr>
          <p:cNvPr id="7" name="圖片 6">
            <a:extLst>
              <a:ext uri="{FF2B5EF4-FFF2-40B4-BE49-F238E27FC236}">
                <a16:creationId xmlns:a16="http://schemas.microsoft.com/office/drawing/2014/main" id="{6ECAB257-116B-4CD6-BB8D-71237AB43468}"/>
              </a:ext>
            </a:extLst>
          </p:cNvPr>
          <p:cNvPicPr>
            <a:picLocks noChangeAspect="1"/>
          </p:cNvPicPr>
          <p:nvPr/>
        </p:nvPicPr>
        <p:blipFill rotWithShape="1">
          <a:blip r:embed="rId7"/>
          <a:srcRect l="30688" t="16666"/>
          <a:stretch/>
        </p:blipFill>
        <p:spPr>
          <a:xfrm>
            <a:off x="5474369" y="2057615"/>
            <a:ext cx="3209248" cy="4343185"/>
          </a:xfrm>
          <a:prstGeom prst="rect">
            <a:avLst/>
          </a:prstGeom>
        </p:spPr>
      </p:pic>
    </p:spTree>
    <p:extLst>
      <p:ext uri="{BB962C8B-B14F-4D97-AF65-F5344CB8AC3E}">
        <p14:creationId xmlns:p14="http://schemas.microsoft.com/office/powerpoint/2010/main" val="2386312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dirty="0"/>
              <a:t>CCSD and CCSD(T)</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938992"/>
          </a:xfrm>
          <a:prstGeom prst="rect">
            <a:avLst/>
          </a:prstGeom>
          <a:noFill/>
        </p:spPr>
        <p:txBody>
          <a:bodyPr wrap="square" rtlCol="0">
            <a:spAutoFit/>
          </a:bodyPr>
          <a:lstStyle/>
          <a:p>
            <a:pPr algn="just"/>
            <a:r>
              <a:rPr lang="en-US" sz="2400" dirty="0"/>
              <a:t>Coupled clusters singles and doubles with perturbative triplets (CCSD(T)) is considered the golden standard of wavefunction theory (WFT) for quantum chemistry except for strongly correlated systems. At infinite order, MBPT and CC converge to the same expression.</a:t>
            </a:r>
          </a:p>
        </p:txBody>
      </p:sp>
      <p:grpSp>
        <p:nvGrpSpPr>
          <p:cNvPr id="7" name="群組 6">
            <a:extLst>
              <a:ext uri="{FF2B5EF4-FFF2-40B4-BE49-F238E27FC236}">
                <a16:creationId xmlns:a16="http://schemas.microsoft.com/office/drawing/2014/main" id="{066EE5B3-121F-40CA-A340-0CA3B5FBCEDD}"/>
              </a:ext>
            </a:extLst>
          </p:cNvPr>
          <p:cNvGrpSpPr/>
          <p:nvPr/>
        </p:nvGrpSpPr>
        <p:grpSpPr>
          <a:xfrm>
            <a:off x="4320232" y="3526094"/>
            <a:ext cx="4607719" cy="2727630"/>
            <a:chOff x="390544" y="3833508"/>
            <a:chExt cx="4607719" cy="2727630"/>
          </a:xfrm>
        </p:grpSpPr>
        <p:pic>
          <p:nvPicPr>
            <p:cNvPr id="6" name="圖片 5">
              <a:extLst>
                <a:ext uri="{FF2B5EF4-FFF2-40B4-BE49-F238E27FC236}">
                  <a16:creationId xmlns:a16="http://schemas.microsoft.com/office/drawing/2014/main" id="{8D2B68BC-B20E-4DF5-B6EE-DF8B8E7FE9B2}"/>
                </a:ext>
              </a:extLst>
            </p:cNvPr>
            <p:cNvPicPr>
              <a:picLocks noChangeAspect="1"/>
            </p:cNvPicPr>
            <p:nvPr/>
          </p:nvPicPr>
          <p:blipFill rotWithShape="1">
            <a:blip r:embed="rId3"/>
            <a:srcRect t="71726"/>
            <a:stretch/>
          </p:blipFill>
          <p:spPr>
            <a:xfrm>
              <a:off x="390544" y="4622146"/>
              <a:ext cx="4607719" cy="1938992"/>
            </a:xfrm>
            <a:prstGeom prst="rect">
              <a:avLst/>
            </a:prstGeom>
          </p:spPr>
        </p:pic>
        <p:pic>
          <p:nvPicPr>
            <p:cNvPr id="15" name="圖片 14">
              <a:extLst>
                <a:ext uri="{FF2B5EF4-FFF2-40B4-BE49-F238E27FC236}">
                  <a16:creationId xmlns:a16="http://schemas.microsoft.com/office/drawing/2014/main" id="{93C9258D-2DB3-4359-8E04-ED03D58030AE}"/>
                </a:ext>
              </a:extLst>
            </p:cNvPr>
            <p:cNvPicPr>
              <a:picLocks noChangeAspect="1"/>
            </p:cNvPicPr>
            <p:nvPr/>
          </p:nvPicPr>
          <p:blipFill rotWithShape="1">
            <a:blip r:embed="rId3"/>
            <a:srcRect l="10795" t="4771" r="1394" b="83729"/>
            <a:stretch/>
          </p:blipFill>
          <p:spPr>
            <a:xfrm>
              <a:off x="886239" y="3833508"/>
              <a:ext cx="4046071" cy="788638"/>
            </a:xfrm>
            <a:prstGeom prst="rect">
              <a:avLst/>
            </a:prstGeom>
          </p:spPr>
        </p:pic>
      </p:grpSp>
      <p:pic>
        <p:nvPicPr>
          <p:cNvPr id="16" name="圖片 15">
            <a:extLst>
              <a:ext uri="{FF2B5EF4-FFF2-40B4-BE49-F238E27FC236}">
                <a16:creationId xmlns:a16="http://schemas.microsoft.com/office/drawing/2014/main" id="{93180FAD-5082-41CC-B41D-0BB3E1987FA2}"/>
              </a:ext>
            </a:extLst>
          </p:cNvPr>
          <p:cNvPicPr>
            <a:picLocks noChangeAspect="1"/>
          </p:cNvPicPr>
          <p:nvPr/>
        </p:nvPicPr>
        <p:blipFill>
          <a:blip r:embed="rId4"/>
          <a:stretch>
            <a:fillRect/>
          </a:stretch>
        </p:blipFill>
        <p:spPr>
          <a:xfrm>
            <a:off x="457200" y="3379018"/>
            <a:ext cx="3662400" cy="3021782"/>
          </a:xfrm>
          <a:prstGeom prst="rect">
            <a:avLst/>
          </a:prstGeom>
        </p:spPr>
      </p:pic>
      <p:sp>
        <p:nvSpPr>
          <p:cNvPr id="17" name="TextBox 9">
            <a:extLst>
              <a:ext uri="{FF2B5EF4-FFF2-40B4-BE49-F238E27FC236}">
                <a16:creationId xmlns:a16="http://schemas.microsoft.com/office/drawing/2014/main" id="{9371965D-E9DF-47FE-AC53-282E5669766D}"/>
              </a:ext>
            </a:extLst>
          </p:cNvPr>
          <p:cNvSpPr txBox="1"/>
          <p:nvPr/>
        </p:nvSpPr>
        <p:spPr>
          <a:xfrm>
            <a:off x="390544" y="2716188"/>
            <a:ext cx="8296256" cy="461665"/>
          </a:xfrm>
          <a:prstGeom prst="rect">
            <a:avLst/>
          </a:prstGeom>
          <a:noFill/>
        </p:spPr>
        <p:txBody>
          <a:bodyPr wrap="square" rtlCol="0">
            <a:spAutoFit/>
          </a:bodyPr>
          <a:lstStyle/>
          <a:p>
            <a:pPr algn="just"/>
            <a:r>
              <a:rPr lang="en-US" sz="2400" dirty="0"/>
              <a:t>Its performance is shown below</a:t>
            </a:r>
          </a:p>
        </p:txBody>
      </p:sp>
      <p:sp>
        <p:nvSpPr>
          <p:cNvPr id="19" name="文字方塊 18">
            <a:extLst>
              <a:ext uri="{FF2B5EF4-FFF2-40B4-BE49-F238E27FC236}">
                <a16:creationId xmlns:a16="http://schemas.microsoft.com/office/drawing/2014/main" id="{551C858D-BF7A-4B14-91D8-2DC41CA25FB1}"/>
              </a:ext>
            </a:extLst>
          </p:cNvPr>
          <p:cNvSpPr txBox="1"/>
          <p:nvPr/>
        </p:nvSpPr>
        <p:spPr>
          <a:xfrm>
            <a:off x="4897745" y="3668401"/>
            <a:ext cx="203132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a:t>Reaction enthalpy</a:t>
            </a:r>
          </a:p>
        </p:txBody>
      </p:sp>
    </p:spTree>
    <p:extLst>
      <p:ext uri="{BB962C8B-B14F-4D97-AF65-F5344CB8AC3E}">
        <p14:creationId xmlns:p14="http://schemas.microsoft.com/office/powerpoint/2010/main" val="3518039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6C6988-9218-4594-B6FB-6BFCC96E0327}"/>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68072A10-7263-4393-A12E-38EB8FD0BBB0}"/>
              </a:ext>
            </a:extLst>
          </p:cNvPr>
          <p:cNvSpPr>
            <a:spLocks noGrp="1"/>
          </p:cNvSpPr>
          <p:nvPr>
            <p:ph idx="1"/>
          </p:nvPr>
        </p:nvSpPr>
        <p:spPr/>
        <p:txBody>
          <a:bodyPr/>
          <a:lstStyle/>
          <a:p>
            <a:pPr marL="0" indent="0">
              <a:buNone/>
            </a:pPr>
            <a:r>
              <a:rPr lang="en-US" altLang="zh-TW" dirty="0"/>
              <a:t>Go to Exercise2 and run the codes. </a:t>
            </a:r>
          </a:p>
          <a:p>
            <a:pPr marL="0" indent="0">
              <a:buNone/>
            </a:pPr>
            <a:endParaRPr lang="en-US" dirty="0"/>
          </a:p>
        </p:txBody>
      </p:sp>
      <p:sp>
        <p:nvSpPr>
          <p:cNvPr id="4" name="投影片編號版面配置區 3">
            <a:extLst>
              <a:ext uri="{FF2B5EF4-FFF2-40B4-BE49-F238E27FC236}">
                <a16:creationId xmlns:a16="http://schemas.microsoft.com/office/drawing/2014/main" id="{FFC98A35-9F2D-4EE0-9B06-CDF1BEE328E5}"/>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spTree>
    <p:extLst>
      <p:ext uri="{BB962C8B-B14F-4D97-AF65-F5344CB8AC3E}">
        <p14:creationId xmlns:p14="http://schemas.microsoft.com/office/powerpoint/2010/main" val="3606910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dirty="0"/>
              <a:t>CASSCF</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569660"/>
          </a:xfrm>
          <a:prstGeom prst="rect">
            <a:avLst/>
          </a:prstGeom>
          <a:noFill/>
        </p:spPr>
        <p:txBody>
          <a:bodyPr wrap="square" rtlCol="0">
            <a:spAutoFit/>
          </a:bodyPr>
          <a:lstStyle/>
          <a:p>
            <a:pPr algn="just"/>
            <a:r>
              <a:rPr lang="en-US" sz="2400" dirty="0"/>
              <a:t>Complete active space self-consistent field (CASSCF) method is one of the most commonly used post-HF method to treat multiconfiguration wavefunctions and explicitly treat static correlation.</a:t>
            </a:r>
          </a:p>
        </p:txBody>
      </p:sp>
      <p:pic>
        <p:nvPicPr>
          <p:cNvPr id="3" name="圖片 2">
            <a:extLst>
              <a:ext uri="{FF2B5EF4-FFF2-40B4-BE49-F238E27FC236}">
                <a16:creationId xmlns:a16="http://schemas.microsoft.com/office/drawing/2014/main" id="{379CF574-6FD3-45E7-8AF1-88E26C04ED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5211" y="2181192"/>
            <a:ext cx="2544099" cy="897338"/>
          </a:xfrm>
          <a:prstGeom prst="rect">
            <a:avLst/>
          </a:prstGeom>
        </p:spPr>
      </p:pic>
      <p:sp>
        <p:nvSpPr>
          <p:cNvPr id="10" name="TextBox 9">
            <a:extLst>
              <a:ext uri="{FF2B5EF4-FFF2-40B4-BE49-F238E27FC236}">
                <a16:creationId xmlns:a16="http://schemas.microsoft.com/office/drawing/2014/main" id="{E2B317D2-4E38-4B74-8B7C-16E0443C5C64}"/>
              </a:ext>
            </a:extLst>
          </p:cNvPr>
          <p:cNvSpPr txBox="1"/>
          <p:nvPr/>
        </p:nvSpPr>
        <p:spPr>
          <a:xfrm>
            <a:off x="387361" y="2346856"/>
            <a:ext cx="8296256" cy="461665"/>
          </a:xfrm>
          <a:prstGeom prst="rect">
            <a:avLst/>
          </a:prstGeom>
          <a:noFill/>
        </p:spPr>
        <p:txBody>
          <a:bodyPr wrap="square" rtlCol="0">
            <a:spAutoFit/>
          </a:bodyPr>
          <a:lstStyle/>
          <a:p>
            <a:pPr algn="just"/>
            <a:r>
              <a:rPr lang="en-US" sz="2400" dirty="0"/>
              <a:t>The CAS wavefunction is</a:t>
            </a:r>
          </a:p>
        </p:txBody>
      </p:sp>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5A9967AF-6481-4D49-A5C4-FDEF37E5A10D}"/>
                  </a:ext>
                </a:extLst>
              </p:cNvPr>
              <p:cNvSpPr txBox="1"/>
              <p:nvPr/>
            </p:nvSpPr>
            <p:spPr>
              <a:xfrm>
                <a:off x="384178" y="3073474"/>
                <a:ext cx="5222538" cy="1315425"/>
              </a:xfrm>
              <a:prstGeom prst="rect">
                <a:avLst/>
              </a:prstGeom>
              <a:noFill/>
            </p:spPr>
            <p:txBody>
              <a:bodyPr wrap="square" rtlCol="0">
                <a:spAutoFit/>
              </a:bodyPr>
              <a:lstStyle/>
              <a:p>
                <a:pPr algn="just"/>
                <a:r>
                  <a:rPr lang="en-US" sz="2400" dirty="0"/>
                  <a:t>Each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𝜇</m:t>
                            </m:r>
                          </m:e>
                        </m:d>
                      </m:e>
                    </m:d>
                  </m:oMath>
                </a14:m>
                <a:r>
                  <a:rPr lang="en-US" sz="2400" dirty="0"/>
                  <a:t> is called a configuration state function (CSF). The coefficients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𝐶</m:t>
                        </m:r>
                      </m:e>
                      <m:sub>
                        <m:r>
                          <a:rPr lang="en-US" sz="2400" b="0" i="1" smtClean="0">
                            <a:latin typeface="Cambria Math" panose="02040503050406030204" pitchFamily="18" charset="0"/>
                          </a:rPr>
                          <m:t>𝜇</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sup>
                    </m:sSubSup>
                  </m:oMath>
                </a14:m>
                <a:r>
                  <a:rPr lang="en-US" sz="2400" dirty="0"/>
                  <a:t> are determined self consistently. </a:t>
                </a:r>
              </a:p>
            </p:txBody>
          </p:sp>
        </mc:Choice>
        <mc:Fallback xmlns="">
          <p:sp>
            <p:nvSpPr>
              <p:cNvPr id="11" name="TextBox 9">
                <a:extLst>
                  <a:ext uri="{FF2B5EF4-FFF2-40B4-BE49-F238E27FC236}">
                    <a16:creationId xmlns:a16="http://schemas.microsoft.com/office/drawing/2014/main" id="{5A9967AF-6481-4D49-A5C4-FDEF37E5A10D}"/>
                  </a:ext>
                </a:extLst>
              </p:cNvPr>
              <p:cNvSpPr txBox="1">
                <a:spLocks noRot="1" noChangeAspect="1" noMove="1" noResize="1" noEditPoints="1" noAdjustHandles="1" noChangeArrowheads="1" noChangeShapeType="1" noTextEdit="1"/>
              </p:cNvSpPr>
              <p:nvPr/>
            </p:nvSpPr>
            <p:spPr>
              <a:xfrm>
                <a:off x="384178" y="3073474"/>
                <a:ext cx="5222538" cy="1315425"/>
              </a:xfrm>
              <a:prstGeom prst="rect">
                <a:avLst/>
              </a:prstGeom>
              <a:blipFill>
                <a:blip r:embed="rId4"/>
                <a:stretch>
                  <a:fillRect l="-1750" t="-44907" r="-1867" b="-6481"/>
                </a:stretch>
              </a:blipFill>
            </p:spPr>
            <p:txBody>
              <a:bodyPr/>
              <a:lstStyle/>
              <a:p>
                <a:r>
                  <a:rPr lang="en-US">
                    <a:noFill/>
                  </a:rPr>
                  <a:t> </a:t>
                </a:r>
              </a:p>
            </p:txBody>
          </p:sp>
        </mc:Fallback>
      </mc:AlternateContent>
      <p:sp>
        <p:nvSpPr>
          <p:cNvPr id="12" name="TextBox 9">
            <a:extLst>
              <a:ext uri="{FF2B5EF4-FFF2-40B4-BE49-F238E27FC236}">
                <a16:creationId xmlns:a16="http://schemas.microsoft.com/office/drawing/2014/main" id="{C4821397-1B27-4B07-B76A-1DA4E99500AE}"/>
              </a:ext>
            </a:extLst>
          </p:cNvPr>
          <p:cNvSpPr txBox="1"/>
          <p:nvPr/>
        </p:nvSpPr>
        <p:spPr>
          <a:xfrm>
            <a:off x="390544" y="4388899"/>
            <a:ext cx="5216172" cy="1200329"/>
          </a:xfrm>
          <a:prstGeom prst="rect">
            <a:avLst/>
          </a:prstGeom>
          <a:noFill/>
        </p:spPr>
        <p:txBody>
          <a:bodyPr wrap="square" rtlCol="0">
            <a:spAutoFit/>
          </a:bodyPr>
          <a:lstStyle/>
          <a:p>
            <a:pPr algn="just"/>
            <a:r>
              <a:rPr lang="en-US" sz="2400" dirty="0"/>
              <a:t>For a given N number of electrons, n number of active  orbitals, and a total spin of S. There are </a:t>
            </a:r>
            <a:r>
              <a:rPr lang="en-US" sz="2400" dirty="0" err="1"/>
              <a:t>N</a:t>
            </a:r>
            <a:r>
              <a:rPr lang="en-US" sz="2400" baseline="-25000" dirty="0" err="1"/>
              <a:t>cas</a:t>
            </a:r>
            <a:r>
              <a:rPr lang="en-US" sz="2400" dirty="0"/>
              <a:t> CSFs.</a:t>
            </a:r>
          </a:p>
        </p:txBody>
      </p:sp>
      <p:pic>
        <p:nvPicPr>
          <p:cNvPr id="6" name="圖片 5">
            <a:extLst>
              <a:ext uri="{FF2B5EF4-FFF2-40B4-BE49-F238E27FC236}">
                <a16:creationId xmlns:a16="http://schemas.microsoft.com/office/drawing/2014/main" id="{A02A9E66-AF46-4597-A7E4-AB7E0FA49F6D}"/>
              </a:ext>
            </a:extLst>
          </p:cNvPr>
          <p:cNvPicPr>
            <a:picLocks noChangeAspect="1"/>
          </p:cNvPicPr>
          <p:nvPr/>
        </p:nvPicPr>
        <p:blipFill>
          <a:blip r:embed="rId5"/>
          <a:stretch>
            <a:fillRect/>
          </a:stretch>
        </p:blipFill>
        <p:spPr>
          <a:xfrm>
            <a:off x="558245" y="5601260"/>
            <a:ext cx="5048472" cy="854097"/>
          </a:xfrm>
          <a:prstGeom prst="rect">
            <a:avLst/>
          </a:prstGeom>
        </p:spPr>
      </p:pic>
      <p:pic>
        <p:nvPicPr>
          <p:cNvPr id="5122" name="Picture 2" descr="CASSCF Calculation - an overview | ScienceDirect Topics">
            <a:extLst>
              <a:ext uri="{FF2B5EF4-FFF2-40B4-BE49-F238E27FC236}">
                <a16:creationId xmlns:a16="http://schemas.microsoft.com/office/drawing/2014/main" id="{B05D210F-6DD9-408C-9982-027F40404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5158" y="3073413"/>
            <a:ext cx="2906013" cy="337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468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2C14-A5DA-D3E1-C4C7-525DD2D44BB1}"/>
              </a:ext>
            </a:extLst>
          </p:cNvPr>
          <p:cNvSpPr>
            <a:spLocks noGrp="1"/>
          </p:cNvSpPr>
          <p:nvPr>
            <p:ph type="title"/>
          </p:nvPr>
        </p:nvSpPr>
        <p:spPr/>
        <p:txBody>
          <a:bodyPr/>
          <a:lstStyle/>
          <a:p>
            <a:r>
              <a:rPr lang="en-US" dirty="0"/>
              <a:t>Haber-Bosch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FC7591-7476-F3C9-0A35-A0268D299D30}"/>
                  </a:ext>
                </a:extLst>
              </p:cNvPr>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m:rPr>
                              <m:nor/>
                            </m:rPr>
                            <a:rPr lang="en-US" b="0" i="0" smtClean="0">
                              <a:latin typeface="Arial" panose="020B0604020202020204" pitchFamily="34" charset="0"/>
                              <a:cs typeface="Arial" panose="020B0604020202020204" pitchFamily="34" charset="0"/>
                            </a:rPr>
                            <m:t>N</m:t>
                          </m:r>
                        </m:e>
                        <m:sub>
                          <m:r>
                            <m:rPr>
                              <m:nor/>
                            </m:rPr>
                            <a:rPr lang="en-US" b="0" i="0" smtClean="0">
                              <a:latin typeface="Arial" panose="020B0604020202020204" pitchFamily="34" charset="0"/>
                              <a:cs typeface="Arial" panose="020B0604020202020204" pitchFamily="34" charset="0"/>
                            </a:rPr>
                            <m:t>2</m:t>
                          </m:r>
                        </m:sub>
                      </m:sSub>
                      <m:r>
                        <m:rPr>
                          <m:nor/>
                        </m:rPr>
                        <a:rPr lang="en-US" b="0" i="0" smtClean="0">
                          <a:latin typeface="Cambria Math" panose="02040503050406030204" pitchFamily="18" charset="0"/>
                        </a:rPr>
                        <m:t> </m:t>
                      </m:r>
                      <m:d>
                        <m:dPr>
                          <m:ctrlPr>
                            <a:rPr lang="en-US" b="0" i="1" smtClean="0">
                              <a:latin typeface="Cambria Math" panose="02040503050406030204" pitchFamily="18" charset="0"/>
                            </a:rPr>
                          </m:ctrlPr>
                        </m:dPr>
                        <m:e>
                          <m:r>
                            <m:rPr>
                              <m:nor/>
                            </m:rPr>
                            <a:rPr lang="en-US" b="0" i="0" smtClean="0">
                              <a:latin typeface="Cambria Math" panose="02040503050406030204" pitchFamily="18" charset="0"/>
                            </a:rPr>
                            <m:t>g</m:t>
                          </m:r>
                        </m:e>
                      </m:d>
                      <m:r>
                        <m:rPr>
                          <m:nor/>
                        </m:rPr>
                        <a:rPr lang="en-US" b="0" i="0" smtClean="0">
                          <a:latin typeface="Arial" panose="020B0604020202020204" pitchFamily="34" charset="0"/>
                          <a:cs typeface="Arial" panose="020B0604020202020204" pitchFamily="34" charset="0"/>
                        </a:rPr>
                        <m:t> + 3</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nor/>
                            </m:rPr>
                            <a:rPr lang="en-US" b="0" i="0" smtClean="0">
                              <a:latin typeface="Arial" panose="020B0604020202020204" pitchFamily="34" charset="0"/>
                              <a:cs typeface="Arial" panose="020B0604020202020204" pitchFamily="34" charset="0"/>
                            </a:rPr>
                            <m:t>H</m:t>
                          </m:r>
                        </m:e>
                        <m:sub>
                          <m:r>
                            <m:rPr>
                              <m:nor/>
                            </m:rPr>
                            <a:rPr lang="en-US" b="0" i="0" smtClean="0">
                              <a:latin typeface="Arial" panose="020B0604020202020204" pitchFamily="34" charset="0"/>
                              <a:cs typeface="Arial" panose="020B0604020202020204" pitchFamily="34" charset="0"/>
                            </a:rPr>
                            <m:t>2</m:t>
                          </m:r>
                        </m:sub>
                      </m:sSub>
                      <m:r>
                        <m:rPr>
                          <m:nor/>
                        </m:rPr>
                        <a:rPr lang="en-US" b="0" i="0" smtClean="0">
                          <a:latin typeface="Cambria Math" panose="02040503050406030204" pitchFamily="18" charset="0"/>
                        </a:rPr>
                        <m:t> </m:t>
                      </m:r>
                      <m:d>
                        <m:dPr>
                          <m:ctrlPr>
                            <a:rPr lang="en-US" b="0" i="1" smtClean="0">
                              <a:latin typeface="Cambria Math" panose="02040503050406030204" pitchFamily="18" charset="0"/>
                            </a:rPr>
                          </m:ctrlPr>
                        </m:dPr>
                        <m:e>
                          <m:r>
                            <m:rPr>
                              <m:nor/>
                            </m:rPr>
                            <a:rPr lang="en-US" b="0" i="0" smtClean="0">
                              <a:latin typeface="Cambria Math" panose="02040503050406030204" pitchFamily="18" charset="0"/>
                            </a:rPr>
                            <m:t>g</m:t>
                          </m:r>
                        </m:e>
                      </m:d>
                      <m:r>
                        <a:rPr lang="en-US" b="0" i="1" smtClean="0">
                          <a:latin typeface="Cambria Math" panose="02040503050406030204" pitchFamily="18" charset="0"/>
                        </a:rPr>
                        <m:t> </m:t>
                      </m:r>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Arial" panose="020B0604020202020204" pitchFamily="34" charset="0"/>
                          <a:cs typeface="Arial" panose="020B0604020202020204" pitchFamily="34" charset="0"/>
                        </a:rPr>
                        <m:t>2 </m:t>
                      </m:r>
                      <m:r>
                        <m:rPr>
                          <m:nor/>
                        </m:rPr>
                        <a:rPr lang="en-US" b="0" i="0" smtClean="0">
                          <a:latin typeface="Arial" panose="020B0604020202020204" pitchFamily="34" charset="0"/>
                          <a:cs typeface="Arial" panose="020B0604020202020204" pitchFamily="34" charset="0"/>
                        </a:rPr>
                        <m:t>N</m:t>
                      </m:r>
                      <m:sSub>
                        <m:sSubPr>
                          <m:ctrlPr>
                            <a:rPr lang="en-US" b="0" i="1" smtClean="0">
                              <a:latin typeface="Cambria Math" panose="02040503050406030204" pitchFamily="18" charset="0"/>
                            </a:rPr>
                          </m:ctrlPr>
                        </m:sSubPr>
                        <m:e>
                          <m:r>
                            <m:rPr>
                              <m:nor/>
                            </m:rPr>
                            <a:rPr lang="en-US" b="0" i="0" smtClean="0">
                              <a:latin typeface="Arial" panose="020B0604020202020204" pitchFamily="34" charset="0"/>
                              <a:cs typeface="Arial" panose="020B0604020202020204" pitchFamily="34" charset="0"/>
                            </a:rPr>
                            <m:t>H</m:t>
                          </m:r>
                        </m:e>
                        <m:sub>
                          <m:r>
                            <m:rPr>
                              <m:nor/>
                            </m:rPr>
                            <a:rPr lang="en-US" b="0" i="0" smtClean="0">
                              <a:latin typeface="Arial" panose="020B0604020202020204" pitchFamily="34" charset="0"/>
                              <a:cs typeface="Arial" panose="020B0604020202020204" pitchFamily="34" charset="0"/>
                            </a:rPr>
                            <m:t>3</m:t>
                          </m:r>
                        </m:sub>
                      </m:sSub>
                      <m:r>
                        <m:rPr>
                          <m:nor/>
                        </m:rPr>
                        <a:rPr lang="en-US" b="0" i="0" smtClean="0">
                          <a:latin typeface="Cambria Math" panose="02040503050406030204" pitchFamily="18" charset="0"/>
                        </a:rPr>
                        <m:t> (</m:t>
                      </m:r>
                      <m:r>
                        <m:rPr>
                          <m:nor/>
                        </m:rPr>
                        <a:rPr lang="en-US" b="0" i="0" smtClean="0">
                          <a:latin typeface="Cambria Math" panose="02040503050406030204" pitchFamily="18" charset="0"/>
                        </a:rPr>
                        <m:t>g</m:t>
                      </m:r>
                      <m:r>
                        <m:rPr>
                          <m:nor/>
                        </m:rPr>
                        <a:rPr lang="en-US" b="0" i="0"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E8FC7591-7476-F3C9-0A35-A0268D299D3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BA27BD7F-E78B-0388-AF9F-E9D7685652D0}"/>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7" name="Picture 6">
            <a:extLst>
              <a:ext uri="{FF2B5EF4-FFF2-40B4-BE49-F238E27FC236}">
                <a16:creationId xmlns:a16="http://schemas.microsoft.com/office/drawing/2014/main" id="{FEC43E8C-F9F8-920B-9DF9-3C964802ED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172" y="2621255"/>
            <a:ext cx="5769656" cy="29856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0976912-5701-7BDB-A771-72CF4261983B}"/>
              </a:ext>
            </a:extLst>
          </p:cNvPr>
          <p:cNvSpPr txBox="1"/>
          <p:nvPr/>
        </p:nvSpPr>
        <p:spPr>
          <a:xfrm>
            <a:off x="0" y="6595171"/>
            <a:ext cx="2254654" cy="262829"/>
          </a:xfrm>
          <a:prstGeom prst="rect">
            <a:avLst/>
          </a:prstGeom>
          <a:noFill/>
        </p:spPr>
        <p:txBody>
          <a:bodyPr wrap="square">
            <a:spAutoFit/>
          </a:bodyPr>
          <a:lstStyle/>
          <a:p>
            <a:r>
              <a:rPr lang="en-US" sz="1108" i="1" dirty="0">
                <a:latin typeface="Arial" panose="020B0604020202020204" pitchFamily="34" charset="0"/>
                <a:cs typeface="Arial" panose="020B0604020202020204" pitchFamily="34" charset="0"/>
              </a:rPr>
              <a:t>Chem. Soc. Rev.</a:t>
            </a:r>
            <a:r>
              <a:rPr lang="en-US" sz="1108" dirty="0">
                <a:latin typeface="Arial" panose="020B0604020202020204" pitchFamily="34" charset="0"/>
                <a:cs typeface="Arial" panose="020B0604020202020204" pitchFamily="34" charset="0"/>
              </a:rPr>
              <a:t> </a:t>
            </a:r>
            <a:r>
              <a:rPr lang="en-US" sz="1108" b="1" dirty="0">
                <a:latin typeface="Arial" panose="020B0604020202020204" pitchFamily="34" charset="0"/>
                <a:cs typeface="Arial" panose="020B0604020202020204" pitchFamily="34" charset="0"/>
              </a:rPr>
              <a:t>2014</a:t>
            </a:r>
            <a:r>
              <a:rPr lang="en-US" sz="1108" dirty="0">
                <a:latin typeface="Arial" panose="020B0604020202020204" pitchFamily="34" charset="0"/>
                <a:cs typeface="Arial" panose="020B0604020202020204" pitchFamily="34" charset="0"/>
              </a:rPr>
              <a:t>, </a:t>
            </a:r>
            <a:r>
              <a:rPr lang="en-US" sz="1108" i="1" dirty="0">
                <a:latin typeface="Arial" panose="020B0604020202020204" pitchFamily="34" charset="0"/>
                <a:cs typeface="Arial" panose="020B0604020202020204" pitchFamily="34" charset="0"/>
              </a:rPr>
              <a:t>43</a:t>
            </a:r>
            <a:r>
              <a:rPr lang="en-US" sz="1108" dirty="0">
                <a:latin typeface="Arial" panose="020B0604020202020204" pitchFamily="34" charset="0"/>
                <a:cs typeface="Arial" panose="020B0604020202020204" pitchFamily="34" charset="0"/>
              </a:rPr>
              <a:t>, 5183</a:t>
            </a:r>
          </a:p>
        </p:txBody>
      </p:sp>
    </p:spTree>
    <p:extLst>
      <p:ext uri="{BB962C8B-B14F-4D97-AF65-F5344CB8AC3E}">
        <p14:creationId xmlns:p14="http://schemas.microsoft.com/office/powerpoint/2010/main" val="1674727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dirty="0"/>
              <a:t>CASSCF</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2677656"/>
          </a:xfrm>
          <a:prstGeom prst="rect">
            <a:avLst/>
          </a:prstGeom>
          <a:noFill/>
        </p:spPr>
        <p:txBody>
          <a:bodyPr wrap="square" rtlCol="0">
            <a:spAutoFit/>
          </a:bodyPr>
          <a:lstStyle/>
          <a:p>
            <a:pPr algn="just"/>
            <a:r>
              <a:rPr lang="en-US" sz="2400" dirty="0"/>
              <a:t>One might have noticed that, unlike CCSD and MP2, CASSCF requires the user to specify an “active space” of M electrons and n orbitals. Indeed, the choice of the active space is largely driven by experience and chemical knowledge, rendering this method laborious. There are ongoing developments that focus on automating CAS selection by </a:t>
            </a:r>
            <a:r>
              <a:rPr lang="en-US" sz="2400" dirty="0" err="1"/>
              <a:t>Reiher’s</a:t>
            </a:r>
            <a:r>
              <a:rPr lang="en-US" sz="2400" dirty="0"/>
              <a:t> and Gagliardi’s groups.  </a:t>
            </a:r>
          </a:p>
        </p:txBody>
      </p:sp>
      <p:pic>
        <p:nvPicPr>
          <p:cNvPr id="5122" name="Picture 2" descr="CASSCF Calculation - an overview | ScienceDirect Topics">
            <a:extLst>
              <a:ext uri="{FF2B5EF4-FFF2-40B4-BE49-F238E27FC236}">
                <a16:creationId xmlns:a16="http://schemas.microsoft.com/office/drawing/2014/main" id="{B05D210F-6DD9-408C-9982-027F40404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211" y="3580447"/>
            <a:ext cx="2469578" cy="286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698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6C6988-9218-4594-B6FB-6BFCC96E0327}"/>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68072A10-7263-4393-A12E-38EB8FD0BBB0}"/>
              </a:ext>
            </a:extLst>
          </p:cNvPr>
          <p:cNvSpPr>
            <a:spLocks noGrp="1"/>
          </p:cNvSpPr>
          <p:nvPr>
            <p:ph idx="1"/>
          </p:nvPr>
        </p:nvSpPr>
        <p:spPr/>
        <p:txBody>
          <a:bodyPr/>
          <a:lstStyle/>
          <a:p>
            <a:pPr marL="0" indent="0">
              <a:buNone/>
            </a:pPr>
            <a:r>
              <a:rPr lang="en-US" altLang="zh-TW" dirty="0"/>
              <a:t>The MO diagram that focuses on the metal-ligand interactions have been reported by the paper: </a:t>
            </a:r>
          </a:p>
          <a:p>
            <a:pPr marL="0" indent="0">
              <a:buNone/>
            </a:pPr>
            <a:r>
              <a:rPr lang="en-US" altLang="zh-TW" dirty="0"/>
              <a:t>We need to ensure that our active space includes either the two d orbitals that strongly correlate </a:t>
            </a:r>
            <a:r>
              <a:rPr lang="en-US" altLang="zh-TW" i="1" dirty="0"/>
              <a:t>or</a:t>
            </a:r>
            <a:r>
              <a:rPr lang="en-US" altLang="zh-TW" dirty="0"/>
              <a:t> the 5 d orbitals. This can be done </a:t>
            </a:r>
            <a:r>
              <a:rPr lang="en-US" altLang="zh-TW" i="1" dirty="0"/>
              <a:t>via</a:t>
            </a:r>
            <a:r>
              <a:rPr lang="en-US" altLang="zh-TW" dirty="0"/>
              <a:t> </a:t>
            </a:r>
            <a:r>
              <a:rPr lang="en-US" altLang="zh-TW" b="1" dirty="0"/>
              <a:t>orbital rotation</a:t>
            </a:r>
            <a:r>
              <a:rPr lang="en-US" altLang="zh-TW" dirty="0"/>
              <a:t>.</a:t>
            </a:r>
            <a:endParaRPr lang="en-US" dirty="0"/>
          </a:p>
        </p:txBody>
      </p:sp>
      <p:sp>
        <p:nvSpPr>
          <p:cNvPr id="4" name="投影片編號版面配置區 3">
            <a:extLst>
              <a:ext uri="{FF2B5EF4-FFF2-40B4-BE49-F238E27FC236}">
                <a16:creationId xmlns:a16="http://schemas.microsoft.com/office/drawing/2014/main" id="{FFC98A35-9F2D-4EE0-9B06-CDF1BEE328E5}"/>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pic>
        <p:nvPicPr>
          <p:cNvPr id="1026" name="Picture 2" descr="https://pubs.acs.org/cms/10.1021/ja1004619/asset/images/large/ja-2010-004619_0009.jpeg">
            <a:extLst>
              <a:ext uri="{FF2B5EF4-FFF2-40B4-BE49-F238E27FC236}">
                <a16:creationId xmlns:a16="http://schemas.microsoft.com/office/drawing/2014/main" id="{458BFB72-E18B-4D88-8E75-D2AF8CD79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406" y="3124200"/>
            <a:ext cx="3797394" cy="29038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ubs.acs.org/cms/10.1021/ja1004619/asset/images/large/ja-2010-004619_0010.jpeg">
            <a:extLst>
              <a:ext uri="{FF2B5EF4-FFF2-40B4-BE49-F238E27FC236}">
                <a16:creationId xmlns:a16="http://schemas.microsoft.com/office/drawing/2014/main" id="{C33E69C1-C53E-48D5-9FEF-3FA239B848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53"/>
          <a:stretch/>
        </p:blipFill>
        <p:spPr bwMode="auto">
          <a:xfrm>
            <a:off x="457200" y="3008011"/>
            <a:ext cx="4375150" cy="31337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A2B9E0E-6D6E-45A4-A3A8-FF4D8A682E82}"/>
              </a:ext>
            </a:extLst>
          </p:cNvPr>
          <p:cNvSpPr/>
          <p:nvPr/>
        </p:nvSpPr>
        <p:spPr>
          <a:xfrm>
            <a:off x="1835150" y="3289300"/>
            <a:ext cx="825500" cy="1225550"/>
          </a:xfrm>
          <a:prstGeom prst="rect">
            <a:avLst/>
          </a:prstGeom>
          <a:no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6485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6C6988-9218-4594-B6FB-6BFCC96E0327}"/>
              </a:ext>
            </a:extLst>
          </p:cNvPr>
          <p:cNvSpPr>
            <a:spLocks noGrp="1"/>
          </p:cNvSpPr>
          <p:nvPr>
            <p:ph type="title"/>
          </p:nvPr>
        </p:nvSpPr>
        <p:spPr/>
        <p:txBody>
          <a:bodyPr/>
          <a:lstStyle/>
          <a:p>
            <a:r>
              <a:rPr lang="en-US" dirty="0"/>
              <a:t>Interactive</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8072A10-7263-4393-A12E-38EB8FD0BBB0}"/>
                  </a:ext>
                </a:extLst>
              </p:cNvPr>
              <p:cNvSpPr>
                <a:spLocks noGrp="1"/>
              </p:cNvSpPr>
              <p:nvPr>
                <p:ph idx="1"/>
              </p:nvPr>
            </p:nvSpPr>
            <p:spPr/>
            <p:txBody>
              <a:bodyPr/>
              <a:lstStyle/>
              <a:p>
                <a:pPr marL="0" indent="0">
                  <a:buNone/>
                </a:pPr>
                <a:r>
                  <a:rPr lang="en-US" altLang="zh-TW" dirty="0"/>
                  <a:t>However, recall that we used unrestricted determinants to reach a lower energy solution and mitigate the issue of static correlation (RHF overestimates H</a:t>
                </a:r>
                <a:r>
                  <a:rPr lang="en-US" altLang="zh-TW" baseline="-25000" dirty="0"/>
                  <a:t>2</a:t>
                </a:r>
                <a:r>
                  <a:rPr lang="en-US" altLang="zh-TW" dirty="0"/>
                  <a:t> dissociation energy while UHF recovers it).</a:t>
                </a:r>
                <a:r>
                  <a:rPr lang="zh-TW" altLang="en-US" dirty="0"/>
                  <a:t> </a:t>
                </a:r>
                <a:r>
                  <a:rPr lang="en-US" altLang="zh-TW" dirty="0"/>
                  <a:t>There is no guarantee that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𝜓</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𝛼</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𝜓</m:t>
                        </m:r>
                      </m:e>
                      <m:sub>
                        <m:r>
                          <a:rPr lang="en-US" altLang="zh-TW" b="0" i="1" smtClean="0">
                            <a:latin typeface="Cambria Math" panose="02040503050406030204" pitchFamily="18" charset="0"/>
                          </a:rPr>
                          <m:t>𝑖</m:t>
                        </m:r>
                        <m:r>
                          <a:rPr lang="en-US" altLang="zh-TW" i="1">
                            <a:latin typeface="Cambria Math" panose="02040503050406030204" pitchFamily="18" charset="0"/>
                          </a:rPr>
                          <m:t>,</m:t>
                        </m:r>
                        <m:r>
                          <a:rPr lang="en-US" altLang="zh-TW" b="0" i="1" smtClean="0">
                            <a:latin typeface="Cambria Math" panose="02040503050406030204" pitchFamily="18" charset="0"/>
                          </a:rPr>
                          <m:t>𝛽</m:t>
                        </m:r>
                      </m:sub>
                    </m:sSub>
                  </m:oMath>
                </a14:m>
                <a:r>
                  <a:rPr lang="en-US" dirty="0"/>
                  <a:t>. This becomes an issue when we try to rotate a spin-orbital because the resulted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 pair might not be similar orbitals anymore.</a:t>
                </a:r>
              </a:p>
            </p:txBody>
          </p:sp>
        </mc:Choice>
        <mc:Fallback xmlns="">
          <p:sp>
            <p:nvSpPr>
              <p:cNvPr id="3" name="內容版面配置區 2">
                <a:extLst>
                  <a:ext uri="{FF2B5EF4-FFF2-40B4-BE49-F238E27FC236}">
                    <a16:creationId xmlns:a16="http://schemas.microsoft.com/office/drawing/2014/main" id="{68072A10-7263-4393-A12E-38EB8FD0BBB0}"/>
                  </a:ext>
                </a:extLst>
              </p:cNvPr>
              <p:cNvSpPr>
                <a:spLocks noGrp="1" noRot="1" noChangeAspect="1" noMove="1" noResize="1" noEditPoints="1" noAdjustHandles="1" noChangeArrowheads="1" noChangeShapeType="1" noTextEdit="1"/>
              </p:cNvSpPr>
              <p:nvPr>
                <p:ph idx="1"/>
              </p:nvPr>
            </p:nvSpPr>
            <p:spPr>
              <a:blipFill>
                <a:blip r:embed="rId2"/>
                <a:stretch>
                  <a:fillRect l="-1111" t="-788" r="-11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FFC98A35-9F2D-4EE0-9B06-CDF1BEE328E5}"/>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pic>
        <p:nvPicPr>
          <p:cNvPr id="8" name="Picture 8">
            <a:extLst>
              <a:ext uri="{FF2B5EF4-FFF2-40B4-BE49-F238E27FC236}">
                <a16:creationId xmlns:a16="http://schemas.microsoft.com/office/drawing/2014/main" id="{1A330195-4FEE-4493-82A9-BA5B85680520}"/>
              </a:ext>
            </a:extLst>
          </p:cNvPr>
          <p:cNvPicPr>
            <a:picLocks noChangeAspect="1"/>
          </p:cNvPicPr>
          <p:nvPr/>
        </p:nvPicPr>
        <p:blipFill>
          <a:blip r:embed="rId3"/>
          <a:stretch>
            <a:fillRect/>
          </a:stretch>
        </p:blipFill>
        <p:spPr>
          <a:xfrm>
            <a:off x="457200" y="3584274"/>
            <a:ext cx="8238381" cy="2751736"/>
          </a:xfrm>
          <a:prstGeom prst="rect">
            <a:avLst/>
          </a:prstGeom>
        </p:spPr>
      </p:pic>
    </p:spTree>
    <p:extLst>
      <p:ext uri="{BB962C8B-B14F-4D97-AF65-F5344CB8AC3E}">
        <p14:creationId xmlns:p14="http://schemas.microsoft.com/office/powerpoint/2010/main" val="3690563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6C6988-9218-4594-B6FB-6BFCC96E0327}"/>
              </a:ext>
            </a:extLst>
          </p:cNvPr>
          <p:cNvSpPr>
            <a:spLocks noGrp="1"/>
          </p:cNvSpPr>
          <p:nvPr>
            <p:ph type="title"/>
          </p:nvPr>
        </p:nvSpPr>
        <p:spPr/>
        <p:txBody>
          <a:bodyPr/>
          <a:lstStyle/>
          <a:p>
            <a:r>
              <a:rPr lang="en-US" dirty="0"/>
              <a:t>Interactive</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8072A10-7263-4393-A12E-38EB8FD0BBB0}"/>
                  </a:ext>
                </a:extLst>
              </p:cNvPr>
              <p:cNvSpPr>
                <a:spLocks noGrp="1"/>
              </p:cNvSpPr>
              <p:nvPr>
                <p:ph idx="1"/>
              </p:nvPr>
            </p:nvSpPr>
            <p:spPr/>
            <p:txBody>
              <a:bodyPr>
                <a:normAutofit/>
              </a:bodyPr>
              <a:lstStyle/>
              <a:p>
                <a:pPr marL="0" indent="0">
                  <a:buNone/>
                </a:pPr>
                <a:r>
                  <a:rPr lang="en-US" altLang="zh-TW" dirty="0"/>
                  <a:t>To solve this issue, we can use “unrestricted natural orbitals” (UNOs), which are formed by taking linear combinations of the self-consistent MOs to produce </a:t>
                </a:r>
                <a14:m>
                  <m:oMath xmlns:m="http://schemas.openxmlformats.org/officeDocument/2006/math">
                    <m:r>
                      <a:rPr lang="en-US" altLang="zh-TW" b="0" i="1" smtClean="0">
                        <a:latin typeface="Cambria Math" panose="02040503050406030204" pitchFamily="18" charset="0"/>
                      </a:rPr>
                      <m:t>𝛼</m:t>
                    </m:r>
                  </m:oMath>
                </a14:m>
                <a:r>
                  <a:rPr lang="en-US" altLang="zh-TW" dirty="0"/>
                  <a:t> and </a:t>
                </a:r>
                <a14:m>
                  <m:oMath xmlns:m="http://schemas.openxmlformats.org/officeDocument/2006/math">
                    <m:r>
                      <a:rPr lang="en-US" altLang="zh-TW" b="0" i="1" smtClean="0">
                        <a:latin typeface="Cambria Math" panose="02040503050406030204" pitchFamily="18" charset="0"/>
                      </a:rPr>
                      <m:t>𝛽</m:t>
                    </m:r>
                  </m:oMath>
                </a14:m>
                <a:r>
                  <a:rPr lang="en-US" altLang="zh-TW" dirty="0"/>
                  <a:t> MOs that have the same coefficients for each </a:t>
                </a:r>
                <a14:m>
                  <m:oMath xmlns:m="http://schemas.openxmlformats.org/officeDocument/2006/math">
                    <m:r>
                      <a:rPr lang="en-US" altLang="zh-TW" b="0" i="1" smtClean="0">
                        <a:latin typeface="Cambria Math" panose="02040503050406030204" pitchFamily="18" charset="0"/>
                      </a:rPr>
                      <m:t>𝑖</m:t>
                    </m:r>
                  </m:oMath>
                </a14:m>
                <a:r>
                  <a:rPr lang="en-US" altLang="zh-TW" dirty="0"/>
                  <a:t>. This procedure sacrifices that discrete occupation of the orbitals.</a:t>
                </a:r>
              </a:p>
              <a:p>
                <a:pPr marL="0" indent="0">
                  <a:buNone/>
                </a:pPr>
                <a:r>
                  <a:rPr lang="en-US" altLang="zh-TW" dirty="0"/>
                  <a:t>Go back to Exercise1 and run the UHF single point calculation. Wait for the calculation to finish then analyze the .</a:t>
                </a:r>
                <a:r>
                  <a:rPr lang="en-US" altLang="zh-TW" dirty="0" err="1"/>
                  <a:t>uno</a:t>
                </a:r>
                <a:r>
                  <a:rPr lang="en-US" altLang="zh-TW" dirty="0"/>
                  <a:t> file (which stores the coefficients for UNOs), i.e. plot out the UNOs  that are around HOMO/LUMO and have large coefficients for Mo d AOs. </a:t>
                </a:r>
                <a:endParaRPr lang="en-US" dirty="0"/>
              </a:p>
            </p:txBody>
          </p:sp>
        </mc:Choice>
        <mc:Fallback xmlns="">
          <p:sp>
            <p:nvSpPr>
              <p:cNvPr id="3" name="內容版面配置區 2">
                <a:extLst>
                  <a:ext uri="{FF2B5EF4-FFF2-40B4-BE49-F238E27FC236}">
                    <a16:creationId xmlns:a16="http://schemas.microsoft.com/office/drawing/2014/main" id="{68072A10-7263-4393-A12E-38EB8FD0BBB0}"/>
                  </a:ext>
                </a:extLst>
              </p:cNvPr>
              <p:cNvSpPr>
                <a:spLocks noGrp="1" noRot="1" noChangeAspect="1" noMove="1" noResize="1" noEditPoints="1" noAdjustHandles="1" noChangeArrowheads="1" noChangeShapeType="1" noTextEdit="1"/>
              </p:cNvSpPr>
              <p:nvPr>
                <p:ph idx="1"/>
              </p:nvPr>
            </p:nvSpPr>
            <p:spPr>
              <a:blipFill>
                <a:blip r:embed="rId2"/>
                <a:stretch>
                  <a:fillRect l="-1111" t="-788" r="-11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FFC98A35-9F2D-4EE0-9B06-CDF1BEE328E5}"/>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spTree>
    <p:extLst>
      <p:ext uri="{BB962C8B-B14F-4D97-AF65-F5344CB8AC3E}">
        <p14:creationId xmlns:p14="http://schemas.microsoft.com/office/powerpoint/2010/main" val="3990183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6C6988-9218-4594-B6FB-6BFCC96E0327}"/>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68072A10-7263-4393-A12E-38EB8FD0BBB0}"/>
              </a:ext>
            </a:extLst>
          </p:cNvPr>
          <p:cNvSpPr>
            <a:spLocks noGrp="1"/>
          </p:cNvSpPr>
          <p:nvPr>
            <p:ph idx="1"/>
          </p:nvPr>
        </p:nvSpPr>
        <p:spPr/>
        <p:txBody>
          <a:bodyPr>
            <a:normAutofit/>
          </a:bodyPr>
          <a:lstStyle/>
          <a:p>
            <a:pPr marL="0" indent="0">
              <a:buNone/>
            </a:pPr>
            <a:r>
              <a:rPr lang="en-US" altLang="zh-TW" dirty="0"/>
              <a:t>Now, we have observed the UNOs, we can “rotate” the orbitals such that the 5 frontier orbitals look like those reported in the paper (have highest AO coefficients for MO d AOs). Submit </a:t>
            </a:r>
            <a:r>
              <a:rPr lang="en-US" altLang="zh-TW" dirty="0" err="1"/>
              <a:t>rot.sub</a:t>
            </a:r>
            <a:r>
              <a:rPr lang="en-US" altLang="zh-TW" dirty="0"/>
              <a:t> once you have decided which orbitals to swap. After the rotation job is complete (should be fast), submit </a:t>
            </a:r>
            <a:r>
              <a:rPr lang="en-US" altLang="zh-TW" dirty="0" err="1"/>
              <a:t>epr.sub</a:t>
            </a:r>
            <a:endParaRPr lang="en-US" dirty="0"/>
          </a:p>
        </p:txBody>
      </p:sp>
      <p:sp>
        <p:nvSpPr>
          <p:cNvPr id="4" name="投影片編號版面配置區 3">
            <a:extLst>
              <a:ext uri="{FF2B5EF4-FFF2-40B4-BE49-F238E27FC236}">
                <a16:creationId xmlns:a16="http://schemas.microsoft.com/office/drawing/2014/main" id="{FFC98A35-9F2D-4EE0-9B06-CDF1BEE328E5}"/>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pic>
        <p:nvPicPr>
          <p:cNvPr id="5" name="Picture 2" descr="https://pubs.acs.org/cms/10.1021/ja1004619/asset/images/large/ja-2010-004619_0009.jpeg">
            <a:extLst>
              <a:ext uri="{FF2B5EF4-FFF2-40B4-BE49-F238E27FC236}">
                <a16:creationId xmlns:a16="http://schemas.microsoft.com/office/drawing/2014/main" id="{68973B92-E3B1-4701-8157-9D5F36E3E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406" y="3124200"/>
            <a:ext cx="3797394" cy="290389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85C2D16E-C3BE-4F43-97AB-94541088E4F1}"/>
              </a:ext>
            </a:extLst>
          </p:cNvPr>
          <p:cNvPicPr>
            <a:picLocks noChangeAspect="1"/>
          </p:cNvPicPr>
          <p:nvPr/>
        </p:nvPicPr>
        <p:blipFill>
          <a:blip r:embed="rId3"/>
          <a:stretch>
            <a:fillRect/>
          </a:stretch>
        </p:blipFill>
        <p:spPr>
          <a:xfrm>
            <a:off x="558245" y="3288031"/>
            <a:ext cx="3115110" cy="390580"/>
          </a:xfrm>
          <a:prstGeom prst="rect">
            <a:avLst/>
          </a:prstGeom>
        </p:spPr>
      </p:pic>
      <p:cxnSp>
        <p:nvCxnSpPr>
          <p:cNvPr id="9" name="直線單箭頭接點 8">
            <a:extLst>
              <a:ext uri="{FF2B5EF4-FFF2-40B4-BE49-F238E27FC236}">
                <a16:creationId xmlns:a16="http://schemas.microsoft.com/office/drawing/2014/main" id="{38C5ADBA-4115-40A0-A503-D53A26E78F8D}"/>
              </a:ext>
            </a:extLst>
          </p:cNvPr>
          <p:cNvCxnSpPr>
            <a:cxnSpLocks/>
            <a:stCxn id="10" idx="0"/>
          </p:cNvCxnSpPr>
          <p:nvPr/>
        </p:nvCxnSpPr>
        <p:spPr>
          <a:xfrm flipV="1">
            <a:off x="1293839" y="3678611"/>
            <a:ext cx="516854" cy="614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文字方塊 9">
            <a:extLst>
              <a:ext uri="{FF2B5EF4-FFF2-40B4-BE49-F238E27FC236}">
                <a16:creationId xmlns:a16="http://schemas.microsoft.com/office/drawing/2014/main" id="{2B8143C9-D34D-466F-8B5D-99160CF07ECD}"/>
              </a:ext>
            </a:extLst>
          </p:cNvPr>
          <p:cNvSpPr txBox="1"/>
          <p:nvPr/>
        </p:nvSpPr>
        <p:spPr>
          <a:xfrm>
            <a:off x="558245" y="4293119"/>
            <a:ext cx="1471188" cy="646331"/>
          </a:xfrm>
          <a:prstGeom prst="rect">
            <a:avLst/>
          </a:prstGeom>
          <a:noFill/>
        </p:spPr>
        <p:txBody>
          <a:bodyPr wrap="square" rtlCol="0">
            <a:spAutoFit/>
          </a:bodyPr>
          <a:lstStyle/>
          <a:p>
            <a:r>
              <a:rPr lang="en-US" altLang="zh-TW" dirty="0"/>
              <a:t>The orbital to rotate out</a:t>
            </a:r>
            <a:endParaRPr lang="zh-TW" altLang="en-US" dirty="0"/>
          </a:p>
        </p:txBody>
      </p:sp>
      <p:cxnSp>
        <p:nvCxnSpPr>
          <p:cNvPr id="12" name="直線單箭頭接點 11">
            <a:extLst>
              <a:ext uri="{FF2B5EF4-FFF2-40B4-BE49-F238E27FC236}">
                <a16:creationId xmlns:a16="http://schemas.microsoft.com/office/drawing/2014/main" id="{C88EB4F2-DD5B-475F-A94D-2FA7E29DB027}"/>
              </a:ext>
            </a:extLst>
          </p:cNvPr>
          <p:cNvCxnSpPr>
            <a:cxnSpLocks/>
            <a:stCxn id="13" idx="0"/>
          </p:cNvCxnSpPr>
          <p:nvPr/>
        </p:nvCxnSpPr>
        <p:spPr>
          <a:xfrm flipH="1" flipV="1">
            <a:off x="2414877" y="3678611"/>
            <a:ext cx="350150" cy="614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字方塊 12">
            <a:extLst>
              <a:ext uri="{FF2B5EF4-FFF2-40B4-BE49-F238E27FC236}">
                <a16:creationId xmlns:a16="http://schemas.microsoft.com/office/drawing/2014/main" id="{ABB2029E-CC50-4D3E-8BA0-1C45BD789B07}"/>
              </a:ext>
            </a:extLst>
          </p:cNvPr>
          <p:cNvSpPr txBox="1"/>
          <p:nvPr/>
        </p:nvSpPr>
        <p:spPr>
          <a:xfrm>
            <a:off x="2029433" y="4293119"/>
            <a:ext cx="1471188" cy="646331"/>
          </a:xfrm>
          <a:prstGeom prst="rect">
            <a:avLst/>
          </a:prstGeom>
          <a:noFill/>
        </p:spPr>
        <p:txBody>
          <a:bodyPr wrap="square" rtlCol="0">
            <a:spAutoFit/>
          </a:bodyPr>
          <a:lstStyle/>
          <a:p>
            <a:r>
              <a:rPr lang="en-US" altLang="zh-TW" dirty="0"/>
              <a:t>The orbital to rotate in</a:t>
            </a:r>
            <a:endParaRPr lang="zh-TW" altLang="en-US" dirty="0"/>
          </a:p>
        </p:txBody>
      </p:sp>
      <p:sp>
        <p:nvSpPr>
          <p:cNvPr id="15" name="文字方塊 14">
            <a:extLst>
              <a:ext uri="{FF2B5EF4-FFF2-40B4-BE49-F238E27FC236}">
                <a16:creationId xmlns:a16="http://schemas.microsoft.com/office/drawing/2014/main" id="{84A4550A-22C1-4844-85A7-3B600FEFDFD8}"/>
              </a:ext>
            </a:extLst>
          </p:cNvPr>
          <p:cNvSpPr txBox="1"/>
          <p:nvPr/>
        </p:nvSpPr>
        <p:spPr>
          <a:xfrm>
            <a:off x="3300391" y="4293119"/>
            <a:ext cx="1471188" cy="646331"/>
          </a:xfrm>
          <a:prstGeom prst="rect">
            <a:avLst/>
          </a:prstGeom>
          <a:noFill/>
        </p:spPr>
        <p:txBody>
          <a:bodyPr wrap="square" rtlCol="0">
            <a:spAutoFit/>
          </a:bodyPr>
          <a:lstStyle/>
          <a:p>
            <a:r>
              <a:rPr lang="en-US" altLang="zh-TW" dirty="0"/>
              <a:t>The angle of rotation</a:t>
            </a:r>
            <a:endParaRPr lang="zh-TW" altLang="en-US" dirty="0"/>
          </a:p>
        </p:txBody>
      </p:sp>
      <p:cxnSp>
        <p:nvCxnSpPr>
          <p:cNvPr id="16" name="直線單箭頭接點 15">
            <a:extLst>
              <a:ext uri="{FF2B5EF4-FFF2-40B4-BE49-F238E27FC236}">
                <a16:creationId xmlns:a16="http://schemas.microsoft.com/office/drawing/2014/main" id="{1C8702ED-8D92-47E9-85AA-6692F239BC14}"/>
              </a:ext>
            </a:extLst>
          </p:cNvPr>
          <p:cNvCxnSpPr>
            <a:cxnSpLocks/>
            <a:stCxn id="15" idx="0"/>
          </p:cNvCxnSpPr>
          <p:nvPr/>
        </p:nvCxnSpPr>
        <p:spPr>
          <a:xfrm flipH="1" flipV="1">
            <a:off x="2750641" y="3678611"/>
            <a:ext cx="1285344" cy="614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393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6C6988-9218-4594-B6FB-6BFCC96E0327}"/>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68072A10-7263-4393-A12E-38EB8FD0BBB0}"/>
              </a:ext>
            </a:extLst>
          </p:cNvPr>
          <p:cNvSpPr>
            <a:spLocks noGrp="1"/>
          </p:cNvSpPr>
          <p:nvPr>
            <p:ph idx="1"/>
          </p:nvPr>
        </p:nvSpPr>
        <p:spPr/>
        <p:txBody>
          <a:bodyPr>
            <a:normAutofit/>
          </a:bodyPr>
          <a:lstStyle/>
          <a:p>
            <a:pPr marL="0" indent="0">
              <a:buNone/>
            </a:pPr>
            <a:r>
              <a:rPr lang="en-US" altLang="zh-TW" dirty="0"/>
              <a:t>While the </a:t>
            </a:r>
            <a:r>
              <a:rPr lang="en-US" altLang="zh-TW" dirty="0" err="1"/>
              <a:t>epr</a:t>
            </a:r>
            <a:r>
              <a:rPr lang="en-US" altLang="zh-TW" dirty="0"/>
              <a:t> jobs are running, go to Exercise3. We will see how the choice of active space affects the energy.</a:t>
            </a:r>
            <a:endParaRPr lang="en-US" dirty="0"/>
          </a:p>
        </p:txBody>
      </p:sp>
      <p:sp>
        <p:nvSpPr>
          <p:cNvPr id="4" name="投影片編號版面配置區 3">
            <a:extLst>
              <a:ext uri="{FF2B5EF4-FFF2-40B4-BE49-F238E27FC236}">
                <a16:creationId xmlns:a16="http://schemas.microsoft.com/office/drawing/2014/main" id="{FFC98A35-9F2D-4EE0-9B06-CDF1BEE328E5}"/>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spTree>
    <p:extLst>
      <p:ext uri="{BB962C8B-B14F-4D97-AF65-F5344CB8AC3E}">
        <p14:creationId xmlns:p14="http://schemas.microsoft.com/office/powerpoint/2010/main" val="623983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dirty="0"/>
              <a:t>CASPT2 and NEVPT2</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3046988"/>
          </a:xfrm>
          <a:prstGeom prst="rect">
            <a:avLst/>
          </a:prstGeom>
          <a:noFill/>
        </p:spPr>
        <p:txBody>
          <a:bodyPr wrap="square" rtlCol="0">
            <a:spAutoFit/>
          </a:bodyPr>
          <a:lstStyle/>
          <a:p>
            <a:pPr algn="just"/>
            <a:r>
              <a:rPr lang="en-US" sz="2400" dirty="0"/>
              <a:t>As you can see from Exercise3, CASSCF energy converges quite slowly even for the simplest case of H</a:t>
            </a:r>
            <a:r>
              <a:rPr lang="en-US" sz="2400" baseline="-25000" dirty="0"/>
              <a:t>2</a:t>
            </a:r>
            <a:r>
              <a:rPr lang="en-US" sz="2400" dirty="0"/>
              <a:t> dissociation. This is because that the inactive and virtual spaces are not optimized; they are HF-like. The natural progress will be performing a </a:t>
            </a:r>
            <a:r>
              <a:rPr lang="en-US" altLang="zh-TW" sz="2400" dirty="0"/>
              <a:t>MBPT</a:t>
            </a:r>
            <a:r>
              <a:rPr lang="zh-TW" altLang="en-US" sz="2400" dirty="0"/>
              <a:t> </a:t>
            </a:r>
            <a:r>
              <a:rPr lang="en-US" altLang="zh-TW" sz="2400" dirty="0"/>
              <a:t>or CC on top of a CASSCF wavefunction. Indeed, this is the idea behind CASPT2 and N-electron valence second order perturbation theory (NEVPT2)</a:t>
            </a:r>
            <a:endParaRPr lang="en-US" sz="2400" dirty="0"/>
          </a:p>
        </p:txBody>
      </p:sp>
    </p:spTree>
    <p:extLst>
      <p:ext uri="{BB962C8B-B14F-4D97-AF65-F5344CB8AC3E}">
        <p14:creationId xmlns:p14="http://schemas.microsoft.com/office/powerpoint/2010/main" val="126456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dirty="0"/>
              <a:t>Interactive</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830997"/>
          </a:xfrm>
          <a:prstGeom prst="rect">
            <a:avLst/>
          </a:prstGeom>
          <a:noFill/>
        </p:spPr>
        <p:txBody>
          <a:bodyPr wrap="square" rtlCol="0">
            <a:spAutoFit/>
          </a:bodyPr>
          <a:lstStyle/>
          <a:p>
            <a:pPr algn="just"/>
            <a:r>
              <a:rPr lang="en-US" sz="2400" dirty="0"/>
              <a:t>In Exercise4, we will look at how PT2 will help improve the energy for CAS reference wavefunction. </a:t>
            </a:r>
          </a:p>
        </p:txBody>
      </p:sp>
    </p:spTree>
    <p:extLst>
      <p:ext uri="{BB962C8B-B14F-4D97-AF65-F5344CB8AC3E}">
        <p14:creationId xmlns:p14="http://schemas.microsoft.com/office/powerpoint/2010/main" val="4206311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dirty="0"/>
              <a:t>Interactive</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2677656"/>
          </a:xfrm>
          <a:prstGeom prst="rect">
            <a:avLst/>
          </a:prstGeom>
          <a:noFill/>
        </p:spPr>
        <p:txBody>
          <a:bodyPr wrap="square" rtlCol="0">
            <a:spAutoFit/>
          </a:bodyPr>
          <a:lstStyle/>
          <a:p>
            <a:pPr algn="just"/>
            <a:r>
              <a:rPr lang="en-US" sz="2400" dirty="0"/>
              <a:t>At this point, you might start to wonder why we bother with CASPT2/NEVPT2 if CCSD(T) just outperforms them and is much easier to run. This impression roots from the choice of the model system, H</a:t>
            </a:r>
            <a:r>
              <a:rPr lang="en-US" sz="2400" baseline="-25000" dirty="0"/>
              <a:t>2</a:t>
            </a:r>
            <a:r>
              <a:rPr lang="en-US" sz="2400" dirty="0"/>
              <a:t> dissociation, which is not very strongly correlated. Now, we will look at one of the most famous strongly correlated molecular system, N</a:t>
            </a:r>
            <a:r>
              <a:rPr lang="en-US" sz="2400" baseline="-25000" dirty="0"/>
              <a:t>2</a:t>
            </a:r>
            <a:r>
              <a:rPr lang="en-US" sz="2400" dirty="0"/>
              <a:t> dissociation in Exercise5.</a:t>
            </a:r>
          </a:p>
        </p:txBody>
      </p:sp>
      <p:pic>
        <p:nvPicPr>
          <p:cNvPr id="2050" name="Picture 2" descr="Potential energy curves for N 2 dissociation. | Download Scientific Diagram">
            <a:extLst>
              <a:ext uri="{FF2B5EF4-FFF2-40B4-BE49-F238E27FC236}">
                <a16:creationId xmlns:a16="http://schemas.microsoft.com/office/drawing/2014/main" id="{1E0065FF-1584-471B-B11B-50C77836D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34" y="3559553"/>
            <a:ext cx="7514076" cy="316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019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850B2B-EA7B-42F8-A10A-2DFE6B50D53E}"/>
              </a:ext>
            </a:extLst>
          </p:cNvPr>
          <p:cNvSpPr>
            <a:spLocks noGrp="1"/>
          </p:cNvSpPr>
          <p:nvPr>
            <p:ph type="title"/>
          </p:nvPr>
        </p:nvSpPr>
        <p:spPr/>
        <p:txBody>
          <a:bodyPr/>
          <a:lstStyle/>
          <a:p>
            <a:r>
              <a:rPr lang="en-US" altLang="zh-TW" dirty="0"/>
              <a:t>Interactive</a:t>
            </a:r>
            <a:endParaRPr lang="zh-TW" altLang="en-US" dirty="0"/>
          </a:p>
        </p:txBody>
      </p:sp>
      <p:sp>
        <p:nvSpPr>
          <p:cNvPr id="4" name="投影片編號版面配置區 3">
            <a:extLst>
              <a:ext uri="{FF2B5EF4-FFF2-40B4-BE49-F238E27FC236}">
                <a16:creationId xmlns:a16="http://schemas.microsoft.com/office/drawing/2014/main" id="{4FB7B63E-86F0-4CE2-B7FB-197222476D12}"/>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pic>
        <p:nvPicPr>
          <p:cNvPr id="7170" name="Picture 2" descr="Isotope selective photodissociation of N2 by the interstellar radiation  field and cosmic rays | Astronomy &amp; Astrophysics (A&amp;A)">
            <a:extLst>
              <a:ext uri="{FF2B5EF4-FFF2-40B4-BE49-F238E27FC236}">
                <a16:creationId xmlns:a16="http://schemas.microsoft.com/office/drawing/2014/main" id="{9564A1C2-B7A9-42B2-9905-66D708313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511" y="931998"/>
            <a:ext cx="4836978" cy="5304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1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 fixation</a:t>
            </a:r>
          </a:p>
        </p:txBody>
      </p:sp>
      <p:sp>
        <p:nvSpPr>
          <p:cNvPr id="7" name="Content Placeholder 2">
            <a:extLst>
              <a:ext uri="{FF2B5EF4-FFF2-40B4-BE49-F238E27FC236}">
                <a16:creationId xmlns:a16="http://schemas.microsoft.com/office/drawing/2014/main" id="{37F8B2D3-531D-364B-F45F-E247E28F5A31}"/>
              </a:ext>
            </a:extLst>
          </p:cNvPr>
          <p:cNvSpPr>
            <a:spLocks noGrp="1"/>
          </p:cNvSpPr>
          <p:nvPr>
            <p:ph idx="1"/>
          </p:nvPr>
        </p:nvSpPr>
        <p:spPr/>
        <p:txBody>
          <a:bodyPr>
            <a:normAutofit/>
          </a:bodyPr>
          <a:lstStyle/>
          <a:p>
            <a:pPr marL="0" indent="0">
              <a:lnSpc>
                <a:spcPct val="110000"/>
              </a:lnSpc>
              <a:buNone/>
            </a:pPr>
            <a:r>
              <a:rPr lang="en-US" dirty="0"/>
              <a:t>Symbiotic bacteria produces ammonia from atmospheric N</a:t>
            </a:r>
            <a:r>
              <a:rPr lang="en-US" baseline="-25000" dirty="0"/>
              <a:t>2</a:t>
            </a:r>
            <a:r>
              <a:rPr lang="en-US" dirty="0"/>
              <a:t> in exchange for the nutrients from their host plants</a:t>
            </a:r>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19460" name="Picture 4">
            <a:extLst>
              <a:ext uri="{FF2B5EF4-FFF2-40B4-BE49-F238E27FC236}">
                <a16:creationId xmlns:a16="http://schemas.microsoft.com/office/drawing/2014/main" id="{3ED002AD-6686-B3F1-5C89-75998A7A9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452" y="1926696"/>
            <a:ext cx="4908947" cy="399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235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942FC-3935-4E50-B945-8B5D0CB86360}"/>
              </a:ext>
            </a:extLst>
          </p:cNvPr>
          <p:cNvSpPr>
            <a:spLocks noGrp="1"/>
          </p:cNvSpPr>
          <p:nvPr>
            <p:ph type="title"/>
          </p:nvPr>
        </p:nvSpPr>
        <p:spPr/>
        <p:txBody>
          <a:bodyPr/>
          <a:lstStyle/>
          <a:p>
            <a:r>
              <a:rPr lang="en-US" dirty="0"/>
              <a:t>Final caveat</a:t>
            </a:r>
          </a:p>
        </p:txBody>
      </p:sp>
      <p:sp>
        <p:nvSpPr>
          <p:cNvPr id="4" name="投影片編號版面配置區 3">
            <a:extLst>
              <a:ext uri="{FF2B5EF4-FFF2-40B4-BE49-F238E27FC236}">
                <a16:creationId xmlns:a16="http://schemas.microsoft.com/office/drawing/2014/main" id="{DE88BAEA-D6C5-4AD9-A31C-98533C31FD92}"/>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p:pic>
        <p:nvPicPr>
          <p:cNvPr id="1026" name="Picture 2">
            <a:extLst>
              <a:ext uri="{FF2B5EF4-FFF2-40B4-BE49-F238E27FC236}">
                <a16:creationId xmlns:a16="http://schemas.microsoft.com/office/drawing/2014/main" id="{9FBD1477-B755-4728-A83D-B4CE183C7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07" y="910481"/>
            <a:ext cx="8339562" cy="50370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8A3D9E5E-9684-4A91-93BE-9ACC69B5E250}"/>
              </a:ext>
            </a:extLst>
          </p:cNvPr>
          <p:cNvSpPr txBox="1"/>
          <p:nvPr/>
        </p:nvSpPr>
        <p:spPr>
          <a:xfrm>
            <a:off x="0" y="6642556"/>
            <a:ext cx="6233652" cy="215444"/>
          </a:xfrm>
          <a:prstGeom prst="rect">
            <a:avLst/>
          </a:prstGeom>
          <a:noFill/>
        </p:spPr>
        <p:txBody>
          <a:bodyPr wrap="square">
            <a:spAutoFit/>
          </a:bodyPr>
          <a:lstStyle/>
          <a:p>
            <a:pPr>
              <a:spcBef>
                <a:spcPts val="0"/>
              </a:spcBef>
              <a:spcAft>
                <a:spcPts val="0"/>
              </a:spcAft>
            </a:pPr>
            <a:r>
              <a:rPr lang="en-US" sz="800" dirty="0">
                <a:effectLst/>
              </a:rPr>
              <a:t>Dans, P. D.; Walther, J.; Gómez, H.; Orozco, M. Multiscale Simulation of DNA. </a:t>
            </a:r>
            <a:r>
              <a:rPr lang="en-US" sz="800" i="1" dirty="0">
                <a:effectLst/>
              </a:rPr>
              <a:t>Current Opinion in Structural Biology</a:t>
            </a:r>
            <a:r>
              <a:rPr lang="en-US" sz="800" dirty="0">
                <a:effectLst/>
              </a:rPr>
              <a:t> </a:t>
            </a:r>
            <a:r>
              <a:rPr lang="en-US" sz="800" b="1" dirty="0">
                <a:effectLst/>
              </a:rPr>
              <a:t>2016</a:t>
            </a:r>
            <a:r>
              <a:rPr lang="en-US" sz="800" dirty="0">
                <a:effectLst/>
              </a:rPr>
              <a:t>, </a:t>
            </a:r>
            <a:r>
              <a:rPr lang="en-US" sz="800" i="1" dirty="0">
                <a:effectLst/>
              </a:rPr>
              <a:t>37</a:t>
            </a:r>
            <a:r>
              <a:rPr lang="en-US" sz="800" dirty="0">
                <a:effectLst/>
              </a:rPr>
              <a:t>, 29–45. </a:t>
            </a:r>
          </a:p>
        </p:txBody>
      </p:sp>
    </p:spTree>
    <p:extLst>
      <p:ext uri="{BB962C8B-B14F-4D97-AF65-F5344CB8AC3E}">
        <p14:creationId xmlns:p14="http://schemas.microsoft.com/office/powerpoint/2010/main" val="369910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Nitrogenase</a:t>
            </a:r>
          </a:p>
        </p:txBody>
      </p:sp>
      <p:sp>
        <p:nvSpPr>
          <p:cNvPr id="3" name="內容版面配置區 2">
            <a:extLst>
              <a:ext uri="{FF2B5EF4-FFF2-40B4-BE49-F238E27FC236}">
                <a16:creationId xmlns:a16="http://schemas.microsoft.com/office/drawing/2014/main" id="{C2AFE37E-D978-43F2-A687-C0412D0DCACA}"/>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20482" name="Picture 2" descr="Nitrogenase - Wikipedia">
            <a:extLst>
              <a:ext uri="{FF2B5EF4-FFF2-40B4-BE49-F238E27FC236}">
                <a16:creationId xmlns:a16="http://schemas.microsoft.com/office/drawing/2014/main" id="{74A12CB0-C87E-4FB7-DB46-BF2A59115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477" y="960820"/>
            <a:ext cx="5210924" cy="52109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706A70-C9CF-76D6-B8AB-4455EDA377F8}"/>
              </a:ext>
            </a:extLst>
          </p:cNvPr>
          <p:cNvSpPr txBox="1"/>
          <p:nvPr/>
        </p:nvSpPr>
        <p:spPr>
          <a:xfrm>
            <a:off x="4572000" y="5486943"/>
            <a:ext cx="1334020" cy="348109"/>
          </a:xfrm>
          <a:prstGeom prst="rect">
            <a:avLst/>
          </a:prstGeom>
          <a:noFill/>
        </p:spPr>
        <p:txBody>
          <a:bodyPr wrap="none" rtlCol="0">
            <a:spAutoFit/>
          </a:bodyPr>
          <a:lstStyle/>
          <a:p>
            <a:r>
              <a:rPr lang="en-US" sz="1662" dirty="0"/>
              <a:t>Nitrogenase</a:t>
            </a:r>
          </a:p>
        </p:txBody>
      </p:sp>
      <p:pic>
        <p:nvPicPr>
          <p:cNvPr id="17" name="Picture 4">
            <a:extLst>
              <a:ext uri="{FF2B5EF4-FFF2-40B4-BE49-F238E27FC236}">
                <a16:creationId xmlns:a16="http://schemas.microsoft.com/office/drawing/2014/main" id="{FC2566B7-CD38-36E0-1C11-74383A0F49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95" t="67063" r="11921" b="15332"/>
          <a:stretch/>
        </p:blipFill>
        <p:spPr bwMode="auto">
          <a:xfrm>
            <a:off x="6911926" y="4605997"/>
            <a:ext cx="750277" cy="70338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26BD9F2-EE3A-4874-7623-B94068E1ADD1}"/>
              </a:ext>
            </a:extLst>
          </p:cNvPr>
          <p:cNvCxnSpPr>
            <a:cxnSpLocks/>
          </p:cNvCxnSpPr>
          <p:nvPr/>
        </p:nvCxnSpPr>
        <p:spPr>
          <a:xfrm flipH="1">
            <a:off x="6493743" y="5304692"/>
            <a:ext cx="525545" cy="27666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56123EB-6BD5-A5E7-9C6B-40DBE59E64F1}"/>
              </a:ext>
            </a:extLst>
          </p:cNvPr>
          <p:cNvCxnSpPr>
            <a:cxnSpLocks/>
          </p:cNvCxnSpPr>
          <p:nvPr/>
        </p:nvCxnSpPr>
        <p:spPr>
          <a:xfrm flipH="1" flipV="1">
            <a:off x="6593058" y="4183966"/>
            <a:ext cx="421049" cy="42203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7194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Nitrogenase</a:t>
            </a:r>
          </a:p>
        </p:txBody>
      </p:sp>
      <p:sp>
        <p:nvSpPr>
          <p:cNvPr id="7" name="內容版面配置區 6">
            <a:extLst>
              <a:ext uri="{FF2B5EF4-FFF2-40B4-BE49-F238E27FC236}">
                <a16:creationId xmlns:a16="http://schemas.microsoft.com/office/drawing/2014/main" id="{740C2A8D-7B43-4A61-918F-BB1180638B6A}"/>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20482" name="Picture 2" descr="Nitrogenase - Wikipedia">
            <a:extLst>
              <a:ext uri="{FF2B5EF4-FFF2-40B4-BE49-F238E27FC236}">
                <a16:creationId xmlns:a16="http://schemas.microsoft.com/office/drawing/2014/main" id="{74A12CB0-C87E-4FB7-DB46-BF2A59115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477" y="960820"/>
            <a:ext cx="5210924" cy="52109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706A70-C9CF-76D6-B8AB-4455EDA377F8}"/>
              </a:ext>
            </a:extLst>
          </p:cNvPr>
          <p:cNvSpPr txBox="1"/>
          <p:nvPr/>
        </p:nvSpPr>
        <p:spPr>
          <a:xfrm>
            <a:off x="4572000" y="5486943"/>
            <a:ext cx="1334020" cy="348109"/>
          </a:xfrm>
          <a:prstGeom prst="rect">
            <a:avLst/>
          </a:prstGeom>
          <a:noFill/>
        </p:spPr>
        <p:txBody>
          <a:bodyPr wrap="none" rtlCol="0">
            <a:spAutoFit/>
          </a:bodyPr>
          <a:lstStyle/>
          <a:p>
            <a:r>
              <a:rPr lang="en-US" sz="1662" dirty="0"/>
              <a:t>Nitrogenase</a:t>
            </a:r>
          </a:p>
        </p:txBody>
      </p:sp>
      <p:pic>
        <p:nvPicPr>
          <p:cNvPr id="17" name="Picture 4">
            <a:extLst>
              <a:ext uri="{FF2B5EF4-FFF2-40B4-BE49-F238E27FC236}">
                <a16:creationId xmlns:a16="http://schemas.microsoft.com/office/drawing/2014/main" id="{FC2566B7-CD38-36E0-1C11-74383A0F49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95" t="67063" r="11921" b="15332"/>
          <a:stretch/>
        </p:blipFill>
        <p:spPr bwMode="auto">
          <a:xfrm>
            <a:off x="6911926" y="4605997"/>
            <a:ext cx="750277" cy="70338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26BD9F2-EE3A-4874-7623-B94068E1ADD1}"/>
              </a:ext>
            </a:extLst>
          </p:cNvPr>
          <p:cNvCxnSpPr>
            <a:cxnSpLocks/>
          </p:cNvCxnSpPr>
          <p:nvPr/>
        </p:nvCxnSpPr>
        <p:spPr>
          <a:xfrm flipH="1">
            <a:off x="6493743" y="5304692"/>
            <a:ext cx="525545" cy="27666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56123EB-6BD5-A5E7-9C6B-40DBE59E64F1}"/>
              </a:ext>
            </a:extLst>
          </p:cNvPr>
          <p:cNvCxnSpPr>
            <a:cxnSpLocks/>
          </p:cNvCxnSpPr>
          <p:nvPr/>
        </p:nvCxnSpPr>
        <p:spPr>
          <a:xfrm flipH="1" flipV="1">
            <a:off x="6593058" y="4183966"/>
            <a:ext cx="421049" cy="422031"/>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DE5586E8-06D1-F8D6-AF04-D9714CDFB7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25"/>
          <a:stretch/>
        </p:blipFill>
        <p:spPr bwMode="auto">
          <a:xfrm>
            <a:off x="768095" y="1670718"/>
            <a:ext cx="3162107" cy="4327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41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Nitrogenase</a:t>
            </a:r>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cxnSp>
        <p:nvCxnSpPr>
          <p:cNvPr id="7" name="Straight Connector 6">
            <a:extLst>
              <a:ext uri="{FF2B5EF4-FFF2-40B4-BE49-F238E27FC236}">
                <a16:creationId xmlns:a16="http://schemas.microsoft.com/office/drawing/2014/main" id="{4B96268F-D141-A2E7-D688-4B799FE2F6B2}"/>
              </a:ext>
            </a:extLst>
          </p:cNvPr>
          <p:cNvCxnSpPr>
            <a:cxnSpLocks/>
          </p:cNvCxnSpPr>
          <p:nvPr/>
        </p:nvCxnSpPr>
        <p:spPr>
          <a:xfrm flipH="1">
            <a:off x="3291559" y="3412588"/>
            <a:ext cx="525545" cy="276665"/>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5D1F421-D6B6-AACF-5D03-4B1D770619FD}"/>
              </a:ext>
            </a:extLst>
          </p:cNvPr>
          <p:cNvCxnSpPr>
            <a:cxnSpLocks/>
          </p:cNvCxnSpPr>
          <p:nvPr/>
        </p:nvCxnSpPr>
        <p:spPr>
          <a:xfrm flipH="1" flipV="1">
            <a:off x="3291559" y="4183966"/>
            <a:ext cx="421049" cy="422031"/>
          </a:xfrm>
          <a:prstGeom prst="line">
            <a:avLst/>
          </a:prstGeom>
        </p:spPr>
        <p:style>
          <a:lnRef idx="1">
            <a:schemeClr val="dk1"/>
          </a:lnRef>
          <a:fillRef idx="0">
            <a:schemeClr val="dk1"/>
          </a:fillRef>
          <a:effectRef idx="0">
            <a:schemeClr val="dk1"/>
          </a:effectRef>
          <a:fontRef idx="minor">
            <a:schemeClr val="tx1"/>
          </a:fontRef>
        </p:style>
      </p:cxnSp>
      <p:pic>
        <p:nvPicPr>
          <p:cNvPr id="24578" name="Picture 2" descr="Nitrogenase FeMoco investigated by spatially resolved anomalous dispersion  refinement | Nature Communications">
            <a:extLst>
              <a:ext uri="{FF2B5EF4-FFF2-40B4-BE49-F238E27FC236}">
                <a16:creationId xmlns:a16="http://schemas.microsoft.com/office/drawing/2014/main" id="{95B091F4-0F93-3F2A-205A-0C4881EF6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372"/>
          <a:stretch/>
        </p:blipFill>
        <p:spPr bwMode="auto">
          <a:xfrm>
            <a:off x="4131792" y="1479452"/>
            <a:ext cx="3985266" cy="4419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B6C876-53F0-4EFC-2F53-B3C0C7990277}"/>
              </a:ext>
            </a:extLst>
          </p:cNvPr>
          <p:cNvSpPr txBox="1"/>
          <p:nvPr/>
        </p:nvSpPr>
        <p:spPr>
          <a:xfrm>
            <a:off x="0" y="6590061"/>
            <a:ext cx="2093742" cy="262829"/>
          </a:xfrm>
          <a:prstGeom prst="rect">
            <a:avLst/>
          </a:prstGeom>
          <a:noFill/>
        </p:spPr>
        <p:txBody>
          <a:bodyPr wrap="square">
            <a:spAutoFit/>
          </a:bodyPr>
          <a:lstStyle/>
          <a:p>
            <a:r>
              <a:rPr lang="en-US" sz="1108" i="1" dirty="0">
                <a:latin typeface="Arial" panose="020B0604020202020204" pitchFamily="34" charset="0"/>
                <a:cs typeface="Arial" panose="020B0604020202020204" pitchFamily="34" charset="0"/>
              </a:rPr>
              <a:t>Nat. </a:t>
            </a:r>
            <a:r>
              <a:rPr lang="en-US" sz="1108" i="1" dirty="0" err="1">
                <a:latin typeface="Arial" panose="020B0604020202020204" pitchFamily="34" charset="0"/>
                <a:cs typeface="Arial" panose="020B0604020202020204" pitchFamily="34" charset="0"/>
              </a:rPr>
              <a:t>Commun</a:t>
            </a:r>
            <a:r>
              <a:rPr lang="en-US" sz="1108" i="1" dirty="0">
                <a:latin typeface="Arial" panose="020B0604020202020204" pitchFamily="34" charset="0"/>
                <a:cs typeface="Arial" panose="020B0604020202020204" pitchFamily="34" charset="0"/>
              </a:rPr>
              <a:t>.</a:t>
            </a:r>
            <a:r>
              <a:rPr lang="en-US" sz="1108" dirty="0">
                <a:latin typeface="Arial" panose="020B0604020202020204" pitchFamily="34" charset="0"/>
                <a:cs typeface="Arial" panose="020B0604020202020204" pitchFamily="34" charset="0"/>
              </a:rPr>
              <a:t> </a:t>
            </a:r>
            <a:r>
              <a:rPr lang="en-US" sz="1108" b="1" dirty="0">
                <a:latin typeface="Arial" panose="020B0604020202020204" pitchFamily="34" charset="0"/>
                <a:cs typeface="Arial" panose="020B0604020202020204" pitchFamily="34" charset="0"/>
              </a:rPr>
              <a:t>2016</a:t>
            </a:r>
            <a:r>
              <a:rPr lang="en-US" sz="1108" dirty="0">
                <a:latin typeface="Arial" panose="020B0604020202020204" pitchFamily="34" charset="0"/>
                <a:cs typeface="Arial" panose="020B0604020202020204" pitchFamily="34" charset="0"/>
              </a:rPr>
              <a:t>, </a:t>
            </a:r>
            <a:r>
              <a:rPr lang="en-US" sz="1108" i="1" dirty="0">
                <a:latin typeface="Arial" panose="020B0604020202020204" pitchFamily="34" charset="0"/>
                <a:cs typeface="Arial" panose="020B0604020202020204" pitchFamily="34" charset="0"/>
              </a:rPr>
              <a:t>7</a:t>
            </a:r>
            <a:r>
              <a:rPr lang="en-US" sz="1108" dirty="0">
                <a:latin typeface="Arial" panose="020B0604020202020204" pitchFamily="34" charset="0"/>
                <a:cs typeface="Arial" panose="020B0604020202020204" pitchFamily="34" charset="0"/>
              </a:rPr>
              <a:t>, 10902</a:t>
            </a:r>
          </a:p>
        </p:txBody>
      </p:sp>
      <p:pic>
        <p:nvPicPr>
          <p:cNvPr id="12" name="Picture 2">
            <a:extLst>
              <a:ext uri="{FF2B5EF4-FFF2-40B4-BE49-F238E27FC236}">
                <a16:creationId xmlns:a16="http://schemas.microsoft.com/office/drawing/2014/main" id="{EB5D3474-B10C-4241-99F3-53FE87FFAC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5"/>
          <a:stretch/>
        </p:blipFill>
        <p:spPr bwMode="auto">
          <a:xfrm>
            <a:off x="768095" y="1670718"/>
            <a:ext cx="3162107" cy="4327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1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C49F-C397-5E9C-F8CD-A2D41C6566A4}"/>
              </a:ext>
            </a:extLst>
          </p:cNvPr>
          <p:cNvSpPr>
            <a:spLocks noGrp="1"/>
          </p:cNvSpPr>
          <p:nvPr>
            <p:ph type="title"/>
          </p:nvPr>
        </p:nvSpPr>
        <p:spPr/>
        <p:txBody>
          <a:bodyPr/>
          <a:lstStyle/>
          <a:p>
            <a:r>
              <a:rPr lang="en-US" dirty="0"/>
              <a:t>Nitrogenase</a:t>
            </a:r>
          </a:p>
        </p:txBody>
      </p:sp>
      <p:sp>
        <p:nvSpPr>
          <p:cNvPr id="11" name="內容版面配置區 10">
            <a:extLst>
              <a:ext uri="{FF2B5EF4-FFF2-40B4-BE49-F238E27FC236}">
                <a16:creationId xmlns:a16="http://schemas.microsoft.com/office/drawing/2014/main" id="{A44278F1-6BF4-4280-B311-D0D3BF1BB55C}"/>
              </a:ext>
            </a:extLst>
          </p:cNvPr>
          <p:cNvSpPr>
            <a:spLocks noGrp="1"/>
          </p:cNvSpPr>
          <p:nvPr>
            <p:ph idx="1"/>
          </p:nvPr>
        </p:nvSpPr>
        <p:spPr/>
        <p:txBody>
          <a:bodyPr/>
          <a:lstStyle/>
          <a:p>
            <a:endParaRPr lang="en-US" dirty="0"/>
          </a:p>
        </p:txBody>
      </p:sp>
      <p:sp>
        <p:nvSpPr>
          <p:cNvPr id="6" name="Slide Number Placeholder 5">
            <a:extLst>
              <a:ext uri="{FF2B5EF4-FFF2-40B4-BE49-F238E27FC236}">
                <a16:creationId xmlns:a16="http://schemas.microsoft.com/office/drawing/2014/main" id="{78DF3E9E-7D9C-8231-CEDB-74182CFD3966}"/>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cxnSp>
        <p:nvCxnSpPr>
          <p:cNvPr id="7" name="Straight Connector 6">
            <a:extLst>
              <a:ext uri="{FF2B5EF4-FFF2-40B4-BE49-F238E27FC236}">
                <a16:creationId xmlns:a16="http://schemas.microsoft.com/office/drawing/2014/main" id="{4B96268F-D141-A2E7-D688-4B799FE2F6B2}"/>
              </a:ext>
            </a:extLst>
          </p:cNvPr>
          <p:cNvCxnSpPr>
            <a:cxnSpLocks/>
          </p:cNvCxnSpPr>
          <p:nvPr/>
        </p:nvCxnSpPr>
        <p:spPr>
          <a:xfrm flipH="1">
            <a:off x="3291559" y="3412588"/>
            <a:ext cx="525545" cy="276665"/>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5D1F421-D6B6-AACF-5D03-4B1D770619FD}"/>
              </a:ext>
            </a:extLst>
          </p:cNvPr>
          <p:cNvCxnSpPr>
            <a:cxnSpLocks/>
          </p:cNvCxnSpPr>
          <p:nvPr/>
        </p:nvCxnSpPr>
        <p:spPr>
          <a:xfrm flipH="1" flipV="1">
            <a:off x="3291559" y="4183966"/>
            <a:ext cx="421049" cy="422031"/>
          </a:xfrm>
          <a:prstGeom prst="line">
            <a:avLst/>
          </a:prstGeom>
        </p:spPr>
        <p:style>
          <a:lnRef idx="1">
            <a:schemeClr val="dk1"/>
          </a:lnRef>
          <a:fillRef idx="0">
            <a:schemeClr val="dk1"/>
          </a:fillRef>
          <a:effectRef idx="0">
            <a:schemeClr val="dk1"/>
          </a:effectRef>
          <a:fontRef idx="minor">
            <a:schemeClr val="tx1"/>
          </a:fontRef>
        </p:style>
      </p:cxnSp>
      <p:pic>
        <p:nvPicPr>
          <p:cNvPr id="24578" name="Picture 2" descr="Nitrogenase FeMoco investigated by spatially resolved anomalous dispersion  refinement | Nature Communications">
            <a:extLst>
              <a:ext uri="{FF2B5EF4-FFF2-40B4-BE49-F238E27FC236}">
                <a16:creationId xmlns:a16="http://schemas.microsoft.com/office/drawing/2014/main" id="{95B091F4-0F93-3F2A-205A-0C4881EF6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372"/>
          <a:stretch/>
        </p:blipFill>
        <p:spPr bwMode="auto">
          <a:xfrm>
            <a:off x="4131792" y="1479452"/>
            <a:ext cx="3985266" cy="4419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B6C876-53F0-4EFC-2F53-B3C0C7990277}"/>
              </a:ext>
            </a:extLst>
          </p:cNvPr>
          <p:cNvSpPr txBox="1"/>
          <p:nvPr/>
        </p:nvSpPr>
        <p:spPr>
          <a:xfrm>
            <a:off x="0" y="6590061"/>
            <a:ext cx="2093742" cy="262829"/>
          </a:xfrm>
          <a:prstGeom prst="rect">
            <a:avLst/>
          </a:prstGeom>
          <a:noFill/>
        </p:spPr>
        <p:txBody>
          <a:bodyPr wrap="square">
            <a:spAutoFit/>
          </a:bodyPr>
          <a:lstStyle/>
          <a:p>
            <a:r>
              <a:rPr lang="en-US" sz="1108" i="1" dirty="0">
                <a:latin typeface="Arial" panose="020B0604020202020204" pitchFamily="34" charset="0"/>
                <a:cs typeface="Arial" panose="020B0604020202020204" pitchFamily="34" charset="0"/>
              </a:rPr>
              <a:t>Nat. </a:t>
            </a:r>
            <a:r>
              <a:rPr lang="en-US" sz="1108" i="1" dirty="0" err="1">
                <a:latin typeface="Arial" panose="020B0604020202020204" pitchFamily="34" charset="0"/>
                <a:cs typeface="Arial" panose="020B0604020202020204" pitchFamily="34" charset="0"/>
              </a:rPr>
              <a:t>Commun</a:t>
            </a:r>
            <a:r>
              <a:rPr lang="en-US" sz="1108" i="1" dirty="0">
                <a:latin typeface="Arial" panose="020B0604020202020204" pitchFamily="34" charset="0"/>
                <a:cs typeface="Arial" panose="020B0604020202020204" pitchFamily="34" charset="0"/>
              </a:rPr>
              <a:t>.</a:t>
            </a:r>
            <a:r>
              <a:rPr lang="en-US" sz="1108" dirty="0">
                <a:latin typeface="Arial" panose="020B0604020202020204" pitchFamily="34" charset="0"/>
                <a:cs typeface="Arial" panose="020B0604020202020204" pitchFamily="34" charset="0"/>
              </a:rPr>
              <a:t> </a:t>
            </a:r>
            <a:r>
              <a:rPr lang="en-US" sz="1108" b="1" dirty="0">
                <a:latin typeface="Arial" panose="020B0604020202020204" pitchFamily="34" charset="0"/>
                <a:cs typeface="Arial" panose="020B0604020202020204" pitchFamily="34" charset="0"/>
              </a:rPr>
              <a:t>2016</a:t>
            </a:r>
            <a:r>
              <a:rPr lang="en-US" sz="1108" dirty="0">
                <a:latin typeface="Arial" panose="020B0604020202020204" pitchFamily="34" charset="0"/>
                <a:cs typeface="Arial" panose="020B0604020202020204" pitchFamily="34" charset="0"/>
              </a:rPr>
              <a:t>, </a:t>
            </a:r>
            <a:r>
              <a:rPr lang="en-US" sz="1108" i="1" dirty="0">
                <a:latin typeface="Arial" panose="020B0604020202020204" pitchFamily="34" charset="0"/>
                <a:cs typeface="Arial" panose="020B0604020202020204" pitchFamily="34" charset="0"/>
              </a:rPr>
              <a:t>7</a:t>
            </a:r>
            <a:r>
              <a:rPr lang="en-US" sz="1108" dirty="0">
                <a:latin typeface="Arial" panose="020B0604020202020204" pitchFamily="34" charset="0"/>
                <a:cs typeface="Arial" panose="020B0604020202020204" pitchFamily="34" charset="0"/>
              </a:rPr>
              <a:t>, 10902</a:t>
            </a:r>
          </a:p>
        </p:txBody>
      </p:sp>
      <p:sp>
        <p:nvSpPr>
          <p:cNvPr id="9" name="Oval 8">
            <a:extLst>
              <a:ext uri="{FF2B5EF4-FFF2-40B4-BE49-F238E27FC236}">
                <a16:creationId xmlns:a16="http://schemas.microsoft.com/office/drawing/2014/main" id="{2631C60E-42DC-EE4D-40DC-0432F030EDC9}"/>
              </a:ext>
            </a:extLst>
          </p:cNvPr>
          <p:cNvSpPr/>
          <p:nvPr/>
        </p:nvSpPr>
        <p:spPr>
          <a:xfrm>
            <a:off x="6292948" y="3227363"/>
            <a:ext cx="463219" cy="4618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13" name="Picture 2">
            <a:extLst>
              <a:ext uri="{FF2B5EF4-FFF2-40B4-BE49-F238E27FC236}">
                <a16:creationId xmlns:a16="http://schemas.microsoft.com/office/drawing/2014/main" id="{60EC057E-085D-4FFE-AC4D-F8117DF8A1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5"/>
          <a:stretch/>
        </p:blipFill>
        <p:spPr bwMode="auto">
          <a:xfrm>
            <a:off x="768095" y="1670718"/>
            <a:ext cx="3162107" cy="4327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63516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44162</TotalTime>
  <Words>2532</Words>
  <Application>Microsoft Office PowerPoint</Application>
  <PresentationFormat>如螢幕大小 (4:3)</PresentationFormat>
  <Paragraphs>254</Paragraphs>
  <Slides>50</Slides>
  <Notes>14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50</vt:i4>
      </vt:variant>
    </vt:vector>
  </HeadingPairs>
  <TitlesOfParts>
    <vt:vector size="57" baseType="lpstr">
      <vt:lpstr>微軟正黑體</vt:lpstr>
      <vt:lpstr>新細明體</vt:lpstr>
      <vt:lpstr>Arial</vt:lpstr>
      <vt:lpstr>Calibri</vt:lpstr>
      <vt:lpstr>Cambria Math</vt:lpstr>
      <vt:lpstr>Wingdings</vt:lpstr>
      <vt:lpstr>Office 佈景主題</vt:lpstr>
      <vt:lpstr>Post-HF methods: Perturbation Theory, Coupled-clusters, Complete active space, Zeeman splitting (EPR) </vt:lpstr>
      <vt:lpstr>Suggested readings</vt:lpstr>
      <vt:lpstr>Case study</vt:lpstr>
      <vt:lpstr>Haber-Bosch process</vt:lpstr>
      <vt:lpstr>Nitrogen fixation</vt:lpstr>
      <vt:lpstr>Nitrogenase</vt:lpstr>
      <vt:lpstr>Nitrogenase</vt:lpstr>
      <vt:lpstr>Nitrogenase</vt:lpstr>
      <vt:lpstr>Nitrogenase</vt:lpstr>
      <vt:lpstr>Nitrogenase</vt:lpstr>
      <vt:lpstr>Model complex</vt:lpstr>
      <vt:lpstr>Zeeman splitting</vt:lpstr>
      <vt:lpstr>Interactive</vt:lpstr>
      <vt:lpstr>Molecular visualizers</vt:lpstr>
      <vt:lpstr>Avogadro</vt:lpstr>
      <vt:lpstr>Mercury</vt:lpstr>
      <vt:lpstr>Interactive</vt:lpstr>
      <vt:lpstr>Interactive</vt:lpstr>
      <vt:lpstr>Interactive</vt:lpstr>
      <vt:lpstr>Errors in DFT</vt:lpstr>
      <vt:lpstr>Fock operator</vt:lpstr>
      <vt:lpstr>Fock operator</vt:lpstr>
      <vt:lpstr>Interactive</vt:lpstr>
      <vt:lpstr>Slater determinants</vt:lpstr>
      <vt:lpstr>Interactive</vt:lpstr>
      <vt:lpstr>Errors in DFT</vt:lpstr>
      <vt:lpstr>PowerPoint 簡報</vt:lpstr>
      <vt:lpstr>Broken symmetry state</vt:lpstr>
      <vt:lpstr>Broken symmetry state</vt:lpstr>
      <vt:lpstr>Spin purification</vt:lpstr>
      <vt:lpstr>DFA vs HF</vt:lpstr>
      <vt:lpstr>Post HF method</vt:lpstr>
      <vt:lpstr>Post HF method</vt:lpstr>
      <vt:lpstr>MP theory</vt:lpstr>
      <vt:lpstr>MP theory</vt:lpstr>
      <vt:lpstr>CC theory</vt:lpstr>
      <vt:lpstr>CCSD and CCSD(T)</vt:lpstr>
      <vt:lpstr>Interactive</vt:lpstr>
      <vt:lpstr>CASSCF</vt:lpstr>
      <vt:lpstr>CASSCF</vt:lpstr>
      <vt:lpstr>Interactive</vt:lpstr>
      <vt:lpstr>Interactive</vt:lpstr>
      <vt:lpstr>Interactive</vt:lpstr>
      <vt:lpstr>Interactive</vt:lpstr>
      <vt:lpstr>Interactive</vt:lpstr>
      <vt:lpstr>CASPT2 and NEVPT2</vt:lpstr>
      <vt:lpstr>Interactive</vt:lpstr>
      <vt:lpstr>Interactive</vt:lpstr>
      <vt:lpstr>Interactive</vt:lpstr>
      <vt:lpstr>Final caveat</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1010</cp:revision>
  <dcterms:created xsi:type="dcterms:W3CDTF">2012-11-25T05:37:01Z</dcterms:created>
  <dcterms:modified xsi:type="dcterms:W3CDTF">2023-04-24T05:14:36Z</dcterms:modified>
</cp:coreProperties>
</file>